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257" r:id="rId6"/>
    <p:sldId id="263" r:id="rId7"/>
    <p:sldId id="264" r:id="rId8"/>
    <p:sldId id="265" r:id="rId9"/>
    <p:sldId id="266" r:id="rId10"/>
    <p:sldId id="259" r:id="rId11"/>
    <p:sldId id="262" r:id="rId12"/>
    <p:sldId id="267" r:id="rId13"/>
    <p:sldId id="260"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pn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pn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9446DB-6604-4704-A298-D8308FDF8447}"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7EB1F523-B544-4A72-B9CA-B252756A7A52}">
      <dgm:prSet/>
      <dgm:spPr/>
      <dgm:t>
        <a:bodyPr/>
        <a:lstStyle/>
        <a:p>
          <a:r>
            <a:rPr lang="en-GB"/>
            <a:t>Complaint Handling Failure orders</a:t>
          </a:r>
          <a:endParaRPr lang="en-US"/>
        </a:p>
      </dgm:t>
    </dgm:pt>
    <dgm:pt modelId="{EDC133B9-200B-4441-BF6C-3E694D6617C3}" type="parTrans" cxnId="{9B703BD8-FD14-47B1-B706-CC3B2E8AD6D0}">
      <dgm:prSet/>
      <dgm:spPr/>
      <dgm:t>
        <a:bodyPr/>
        <a:lstStyle/>
        <a:p>
          <a:endParaRPr lang="en-US"/>
        </a:p>
      </dgm:t>
    </dgm:pt>
    <dgm:pt modelId="{ACE48835-9912-4A06-8B8E-1365FC9E1540}" type="sibTrans" cxnId="{9B703BD8-FD14-47B1-B706-CC3B2E8AD6D0}">
      <dgm:prSet/>
      <dgm:spPr/>
      <dgm:t>
        <a:bodyPr/>
        <a:lstStyle/>
        <a:p>
          <a:endParaRPr lang="en-US"/>
        </a:p>
      </dgm:t>
    </dgm:pt>
    <dgm:pt modelId="{C1294760-1029-49A9-8E39-93888EE3BB2B}">
      <dgm:prSet/>
      <dgm:spPr/>
      <dgm:t>
        <a:bodyPr/>
        <a:lstStyle/>
        <a:p>
          <a:r>
            <a:rPr lang="en-GB"/>
            <a:t>Call for action on Record Keeping and Data Management</a:t>
          </a:r>
          <a:endParaRPr lang="en-US"/>
        </a:p>
      </dgm:t>
    </dgm:pt>
    <dgm:pt modelId="{BB298B10-5D07-496E-821F-870C7A83DB7C}" type="parTrans" cxnId="{86B289A0-6193-4AA2-8D7E-7060300ACF26}">
      <dgm:prSet/>
      <dgm:spPr/>
      <dgm:t>
        <a:bodyPr/>
        <a:lstStyle/>
        <a:p>
          <a:endParaRPr lang="en-US"/>
        </a:p>
      </dgm:t>
    </dgm:pt>
    <dgm:pt modelId="{7A312B2F-ACD8-46C5-BC5F-A1288F42A497}" type="sibTrans" cxnId="{86B289A0-6193-4AA2-8D7E-7060300ACF26}">
      <dgm:prSet/>
      <dgm:spPr/>
      <dgm:t>
        <a:bodyPr/>
        <a:lstStyle/>
        <a:p>
          <a:endParaRPr lang="en-US"/>
        </a:p>
      </dgm:t>
    </dgm:pt>
    <dgm:pt modelId="{48CF9CF8-5B1D-42B1-AB1F-4F6A0F846FA7}">
      <dgm:prSet/>
      <dgm:spPr/>
      <dgm:t>
        <a:bodyPr/>
        <a:lstStyle/>
        <a:p>
          <a:r>
            <a:rPr lang="en-GB"/>
            <a:t>Submitted our response relating to the prevalence of damp and mould and our approach – Damp and Mould strategy.</a:t>
          </a:r>
          <a:endParaRPr lang="en-US"/>
        </a:p>
      </dgm:t>
    </dgm:pt>
    <dgm:pt modelId="{FFC7FBC1-5492-4984-ADD2-BEFBA2E053C7}" type="parTrans" cxnId="{8BB64EBB-5ED3-4A41-977A-68BB698F38CC}">
      <dgm:prSet/>
      <dgm:spPr/>
      <dgm:t>
        <a:bodyPr/>
        <a:lstStyle/>
        <a:p>
          <a:endParaRPr lang="en-US"/>
        </a:p>
      </dgm:t>
    </dgm:pt>
    <dgm:pt modelId="{6D316755-A4BE-42C3-8C67-FFDE94090283}" type="sibTrans" cxnId="{8BB64EBB-5ED3-4A41-977A-68BB698F38CC}">
      <dgm:prSet/>
      <dgm:spPr/>
      <dgm:t>
        <a:bodyPr/>
        <a:lstStyle/>
        <a:p>
          <a:endParaRPr lang="en-US"/>
        </a:p>
      </dgm:t>
    </dgm:pt>
    <dgm:pt modelId="{9BD07AFE-488C-4805-AA3F-B329D13790B0}" type="pres">
      <dgm:prSet presAssocID="{D79446DB-6604-4704-A298-D8308FDF8447}" presName="root" presStyleCnt="0">
        <dgm:presLayoutVars>
          <dgm:dir/>
          <dgm:resizeHandles val="exact"/>
        </dgm:presLayoutVars>
      </dgm:prSet>
      <dgm:spPr/>
    </dgm:pt>
    <dgm:pt modelId="{B5852A52-BC32-4BC0-B693-10A7CC56965A}" type="pres">
      <dgm:prSet presAssocID="{7EB1F523-B544-4A72-B9CA-B252756A7A52}" presName="compNode" presStyleCnt="0"/>
      <dgm:spPr/>
    </dgm:pt>
    <dgm:pt modelId="{F2AFB12B-E030-497A-ABBC-E588E5DDFC05}" type="pres">
      <dgm:prSet presAssocID="{7EB1F523-B544-4A72-B9CA-B252756A7A52}" presName="bgRect" presStyleLbl="bgShp" presStyleIdx="0" presStyleCnt="3"/>
      <dgm:spPr/>
    </dgm:pt>
    <dgm:pt modelId="{DA522861-21A8-4D75-A42D-DA8D44C04929}" type="pres">
      <dgm:prSet presAssocID="{7EB1F523-B544-4A72-B9CA-B252756A7A5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Address Book with solid fill"/>
        </a:ext>
      </dgm:extLst>
    </dgm:pt>
    <dgm:pt modelId="{58DD8541-35F6-411B-B33A-161B66BC608B}" type="pres">
      <dgm:prSet presAssocID="{7EB1F523-B544-4A72-B9CA-B252756A7A52}" presName="spaceRect" presStyleCnt="0"/>
      <dgm:spPr/>
    </dgm:pt>
    <dgm:pt modelId="{D3D4BBDD-D78D-4581-9982-B3830F7E49C7}" type="pres">
      <dgm:prSet presAssocID="{7EB1F523-B544-4A72-B9CA-B252756A7A52}" presName="parTx" presStyleLbl="revTx" presStyleIdx="0" presStyleCnt="3">
        <dgm:presLayoutVars>
          <dgm:chMax val="0"/>
          <dgm:chPref val="0"/>
        </dgm:presLayoutVars>
      </dgm:prSet>
      <dgm:spPr/>
    </dgm:pt>
    <dgm:pt modelId="{47106C1D-28A6-42BA-A31E-752ABD067048}" type="pres">
      <dgm:prSet presAssocID="{ACE48835-9912-4A06-8B8E-1365FC9E1540}" presName="sibTrans" presStyleCnt="0"/>
      <dgm:spPr/>
    </dgm:pt>
    <dgm:pt modelId="{B7E9451F-5386-4B8E-87F7-DE1A77830672}" type="pres">
      <dgm:prSet presAssocID="{C1294760-1029-49A9-8E39-93888EE3BB2B}" presName="compNode" presStyleCnt="0"/>
      <dgm:spPr/>
    </dgm:pt>
    <dgm:pt modelId="{D83F6210-DD3D-4144-9DE7-D315142237A5}" type="pres">
      <dgm:prSet presAssocID="{C1294760-1029-49A9-8E39-93888EE3BB2B}" presName="bgRect" presStyleLbl="bgShp" presStyleIdx="1" presStyleCnt="3"/>
      <dgm:spPr/>
    </dgm:pt>
    <dgm:pt modelId="{7A3EEB9F-3D77-49C1-9877-699683A02112}" type="pres">
      <dgm:prSet presAssocID="{C1294760-1029-49A9-8E39-93888EE3BB2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 List"/>
        </a:ext>
      </dgm:extLst>
    </dgm:pt>
    <dgm:pt modelId="{DE5D082D-FB58-41CA-95CC-121606CAB1A1}" type="pres">
      <dgm:prSet presAssocID="{C1294760-1029-49A9-8E39-93888EE3BB2B}" presName="spaceRect" presStyleCnt="0"/>
      <dgm:spPr/>
    </dgm:pt>
    <dgm:pt modelId="{5829E2C1-7494-4413-99D6-C5664D4EE50D}" type="pres">
      <dgm:prSet presAssocID="{C1294760-1029-49A9-8E39-93888EE3BB2B}" presName="parTx" presStyleLbl="revTx" presStyleIdx="1" presStyleCnt="3">
        <dgm:presLayoutVars>
          <dgm:chMax val="0"/>
          <dgm:chPref val="0"/>
        </dgm:presLayoutVars>
      </dgm:prSet>
      <dgm:spPr/>
    </dgm:pt>
    <dgm:pt modelId="{B56BE167-4ADC-45EC-A2C9-BE93F346729B}" type="pres">
      <dgm:prSet presAssocID="{7A312B2F-ACD8-46C5-BC5F-A1288F42A497}" presName="sibTrans" presStyleCnt="0"/>
      <dgm:spPr/>
    </dgm:pt>
    <dgm:pt modelId="{BDDAA3C6-0B7A-4B45-8075-4102F0EBB1C7}" type="pres">
      <dgm:prSet presAssocID="{48CF9CF8-5B1D-42B1-AB1F-4F6A0F846FA7}" presName="compNode" presStyleCnt="0"/>
      <dgm:spPr/>
    </dgm:pt>
    <dgm:pt modelId="{E6A678DF-58A1-42C7-83E9-20268F749179}" type="pres">
      <dgm:prSet presAssocID="{48CF9CF8-5B1D-42B1-AB1F-4F6A0F846FA7}" presName="bgRect" presStyleLbl="bgShp" presStyleIdx="2" presStyleCnt="3"/>
      <dgm:spPr/>
    </dgm:pt>
    <dgm:pt modelId="{47AC00EF-9C65-49FD-A32A-002196DC387C}" type="pres">
      <dgm:prSet presAssocID="{48CF9CF8-5B1D-42B1-AB1F-4F6A0F846FA7}" presName="iconRect" presStyleLbl="nod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Clipboard Badge with solid fill"/>
        </a:ext>
      </dgm:extLst>
    </dgm:pt>
    <dgm:pt modelId="{455538AC-A519-429D-A242-3AE0C8101DE3}" type="pres">
      <dgm:prSet presAssocID="{48CF9CF8-5B1D-42B1-AB1F-4F6A0F846FA7}" presName="spaceRect" presStyleCnt="0"/>
      <dgm:spPr/>
    </dgm:pt>
    <dgm:pt modelId="{F9A38AB2-E542-4182-92AB-124D86EB0444}" type="pres">
      <dgm:prSet presAssocID="{48CF9CF8-5B1D-42B1-AB1F-4F6A0F846FA7}" presName="parTx" presStyleLbl="revTx" presStyleIdx="2" presStyleCnt="3">
        <dgm:presLayoutVars>
          <dgm:chMax val="0"/>
          <dgm:chPref val="0"/>
        </dgm:presLayoutVars>
      </dgm:prSet>
      <dgm:spPr/>
    </dgm:pt>
  </dgm:ptLst>
  <dgm:cxnLst>
    <dgm:cxn modelId="{D7DCA538-4D2A-4C48-BBC5-90F0FA499925}" type="presOf" srcId="{C1294760-1029-49A9-8E39-93888EE3BB2B}" destId="{5829E2C1-7494-4413-99D6-C5664D4EE50D}" srcOrd="0" destOrd="0" presId="urn:microsoft.com/office/officeart/2018/2/layout/IconVerticalSolidList"/>
    <dgm:cxn modelId="{86B289A0-6193-4AA2-8D7E-7060300ACF26}" srcId="{D79446DB-6604-4704-A298-D8308FDF8447}" destId="{C1294760-1029-49A9-8E39-93888EE3BB2B}" srcOrd="1" destOrd="0" parTransId="{BB298B10-5D07-496E-821F-870C7A83DB7C}" sibTransId="{7A312B2F-ACD8-46C5-BC5F-A1288F42A497}"/>
    <dgm:cxn modelId="{8BB64EBB-5ED3-4A41-977A-68BB698F38CC}" srcId="{D79446DB-6604-4704-A298-D8308FDF8447}" destId="{48CF9CF8-5B1D-42B1-AB1F-4F6A0F846FA7}" srcOrd="2" destOrd="0" parTransId="{FFC7FBC1-5492-4984-ADD2-BEFBA2E053C7}" sibTransId="{6D316755-A4BE-42C3-8C67-FFDE94090283}"/>
    <dgm:cxn modelId="{738A20D6-74A7-48AF-9306-5139BF0680DE}" type="presOf" srcId="{48CF9CF8-5B1D-42B1-AB1F-4F6A0F846FA7}" destId="{F9A38AB2-E542-4182-92AB-124D86EB0444}" srcOrd="0" destOrd="0" presId="urn:microsoft.com/office/officeart/2018/2/layout/IconVerticalSolidList"/>
    <dgm:cxn modelId="{9B703BD8-FD14-47B1-B706-CC3B2E8AD6D0}" srcId="{D79446DB-6604-4704-A298-D8308FDF8447}" destId="{7EB1F523-B544-4A72-B9CA-B252756A7A52}" srcOrd="0" destOrd="0" parTransId="{EDC133B9-200B-4441-BF6C-3E694D6617C3}" sibTransId="{ACE48835-9912-4A06-8B8E-1365FC9E1540}"/>
    <dgm:cxn modelId="{0F7177E4-C27A-4348-9A6F-DC47A3D4AE3E}" type="presOf" srcId="{D79446DB-6604-4704-A298-D8308FDF8447}" destId="{9BD07AFE-488C-4805-AA3F-B329D13790B0}" srcOrd="0" destOrd="0" presId="urn:microsoft.com/office/officeart/2018/2/layout/IconVerticalSolidList"/>
    <dgm:cxn modelId="{589C11EB-83AE-4E3F-AF9E-0202DF521A43}" type="presOf" srcId="{7EB1F523-B544-4A72-B9CA-B252756A7A52}" destId="{D3D4BBDD-D78D-4581-9982-B3830F7E49C7}" srcOrd="0" destOrd="0" presId="urn:microsoft.com/office/officeart/2018/2/layout/IconVerticalSolidList"/>
    <dgm:cxn modelId="{A162F2F2-A00F-426D-A794-A85FA059C7B0}" type="presParOf" srcId="{9BD07AFE-488C-4805-AA3F-B329D13790B0}" destId="{B5852A52-BC32-4BC0-B693-10A7CC56965A}" srcOrd="0" destOrd="0" presId="urn:microsoft.com/office/officeart/2018/2/layout/IconVerticalSolidList"/>
    <dgm:cxn modelId="{A9DCE86D-E1C6-49F6-9C60-926B3A5A1865}" type="presParOf" srcId="{B5852A52-BC32-4BC0-B693-10A7CC56965A}" destId="{F2AFB12B-E030-497A-ABBC-E588E5DDFC05}" srcOrd="0" destOrd="0" presId="urn:microsoft.com/office/officeart/2018/2/layout/IconVerticalSolidList"/>
    <dgm:cxn modelId="{6F25956D-2A75-48F4-BB20-21A4999CE1D5}" type="presParOf" srcId="{B5852A52-BC32-4BC0-B693-10A7CC56965A}" destId="{DA522861-21A8-4D75-A42D-DA8D44C04929}" srcOrd="1" destOrd="0" presId="urn:microsoft.com/office/officeart/2018/2/layout/IconVerticalSolidList"/>
    <dgm:cxn modelId="{9C7741F4-186A-472E-9BF8-6781FFF327DA}" type="presParOf" srcId="{B5852A52-BC32-4BC0-B693-10A7CC56965A}" destId="{58DD8541-35F6-411B-B33A-161B66BC608B}" srcOrd="2" destOrd="0" presId="urn:microsoft.com/office/officeart/2018/2/layout/IconVerticalSolidList"/>
    <dgm:cxn modelId="{949DA87D-884F-447C-86FF-00DE9E3B3F83}" type="presParOf" srcId="{B5852A52-BC32-4BC0-B693-10A7CC56965A}" destId="{D3D4BBDD-D78D-4581-9982-B3830F7E49C7}" srcOrd="3" destOrd="0" presId="urn:microsoft.com/office/officeart/2018/2/layout/IconVerticalSolidList"/>
    <dgm:cxn modelId="{9EFB86BB-1491-487C-8237-2660E00295BA}" type="presParOf" srcId="{9BD07AFE-488C-4805-AA3F-B329D13790B0}" destId="{47106C1D-28A6-42BA-A31E-752ABD067048}" srcOrd="1" destOrd="0" presId="urn:microsoft.com/office/officeart/2018/2/layout/IconVerticalSolidList"/>
    <dgm:cxn modelId="{929D6FF5-BCFC-4D6F-AF6F-9007DF970539}" type="presParOf" srcId="{9BD07AFE-488C-4805-AA3F-B329D13790B0}" destId="{B7E9451F-5386-4B8E-87F7-DE1A77830672}" srcOrd="2" destOrd="0" presId="urn:microsoft.com/office/officeart/2018/2/layout/IconVerticalSolidList"/>
    <dgm:cxn modelId="{A01C7CCE-C9B0-435B-BFDD-25C30CC0D670}" type="presParOf" srcId="{B7E9451F-5386-4B8E-87F7-DE1A77830672}" destId="{D83F6210-DD3D-4144-9DE7-D315142237A5}" srcOrd="0" destOrd="0" presId="urn:microsoft.com/office/officeart/2018/2/layout/IconVerticalSolidList"/>
    <dgm:cxn modelId="{3D4D428B-C1A2-47C3-BED5-F261DCC4CC71}" type="presParOf" srcId="{B7E9451F-5386-4B8E-87F7-DE1A77830672}" destId="{7A3EEB9F-3D77-49C1-9877-699683A02112}" srcOrd="1" destOrd="0" presId="urn:microsoft.com/office/officeart/2018/2/layout/IconVerticalSolidList"/>
    <dgm:cxn modelId="{A2761299-FA43-44C6-AA40-42A338FEB2B5}" type="presParOf" srcId="{B7E9451F-5386-4B8E-87F7-DE1A77830672}" destId="{DE5D082D-FB58-41CA-95CC-121606CAB1A1}" srcOrd="2" destOrd="0" presId="urn:microsoft.com/office/officeart/2018/2/layout/IconVerticalSolidList"/>
    <dgm:cxn modelId="{5884EBB0-41C0-4E84-90BF-160FBDC4BE8A}" type="presParOf" srcId="{B7E9451F-5386-4B8E-87F7-DE1A77830672}" destId="{5829E2C1-7494-4413-99D6-C5664D4EE50D}" srcOrd="3" destOrd="0" presId="urn:microsoft.com/office/officeart/2018/2/layout/IconVerticalSolidList"/>
    <dgm:cxn modelId="{727D8FCC-1BE2-4FC5-9130-A23485FCB00F}" type="presParOf" srcId="{9BD07AFE-488C-4805-AA3F-B329D13790B0}" destId="{B56BE167-4ADC-45EC-A2C9-BE93F346729B}" srcOrd="3" destOrd="0" presId="urn:microsoft.com/office/officeart/2018/2/layout/IconVerticalSolidList"/>
    <dgm:cxn modelId="{974528CD-909F-4FDB-AE29-DE3CED411F7D}" type="presParOf" srcId="{9BD07AFE-488C-4805-AA3F-B329D13790B0}" destId="{BDDAA3C6-0B7A-4B45-8075-4102F0EBB1C7}" srcOrd="4" destOrd="0" presId="urn:microsoft.com/office/officeart/2018/2/layout/IconVerticalSolidList"/>
    <dgm:cxn modelId="{14C863DC-F938-4492-89D6-DCA8BF6A452C}" type="presParOf" srcId="{BDDAA3C6-0B7A-4B45-8075-4102F0EBB1C7}" destId="{E6A678DF-58A1-42C7-83E9-20268F749179}" srcOrd="0" destOrd="0" presId="urn:microsoft.com/office/officeart/2018/2/layout/IconVerticalSolidList"/>
    <dgm:cxn modelId="{E6287AE1-DC2C-4330-B1F2-2D87DEE387D1}" type="presParOf" srcId="{BDDAA3C6-0B7A-4B45-8075-4102F0EBB1C7}" destId="{47AC00EF-9C65-49FD-A32A-002196DC387C}" srcOrd="1" destOrd="0" presId="urn:microsoft.com/office/officeart/2018/2/layout/IconVerticalSolidList"/>
    <dgm:cxn modelId="{F5CB90B0-5944-4E6E-8F22-755D59871EB0}" type="presParOf" srcId="{BDDAA3C6-0B7A-4B45-8075-4102F0EBB1C7}" destId="{455538AC-A519-429D-A242-3AE0C8101DE3}" srcOrd="2" destOrd="0" presId="urn:microsoft.com/office/officeart/2018/2/layout/IconVerticalSolidList"/>
    <dgm:cxn modelId="{50307DA0-C203-4746-A522-4A76AAC1FA7B}" type="presParOf" srcId="{BDDAA3C6-0B7A-4B45-8075-4102F0EBB1C7}" destId="{F9A38AB2-E542-4182-92AB-124D86EB0444}"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19D662-3046-415A-A0AE-F9AF3FA17695}"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C073E226-F240-4095-B9C4-59432E659AA7}">
      <dgm:prSet/>
      <dgm:spPr/>
      <dgm:t>
        <a:bodyPr/>
        <a:lstStyle/>
        <a:p>
          <a:r>
            <a:rPr lang="en-GB"/>
            <a:t>Complaint Handling Training</a:t>
          </a:r>
          <a:endParaRPr lang="en-US"/>
        </a:p>
      </dgm:t>
    </dgm:pt>
    <dgm:pt modelId="{7334496E-4AA8-4B9C-86F6-6C713E9BAB8E}" type="parTrans" cxnId="{E520B80A-89C0-4998-BABD-F52A24DC01CB}">
      <dgm:prSet/>
      <dgm:spPr/>
      <dgm:t>
        <a:bodyPr/>
        <a:lstStyle/>
        <a:p>
          <a:endParaRPr lang="en-US"/>
        </a:p>
      </dgm:t>
    </dgm:pt>
    <dgm:pt modelId="{A5EBA8B9-A9F9-4232-8C4B-451DD6FEA208}" type="sibTrans" cxnId="{E520B80A-89C0-4998-BABD-F52A24DC01CB}">
      <dgm:prSet/>
      <dgm:spPr/>
      <dgm:t>
        <a:bodyPr/>
        <a:lstStyle/>
        <a:p>
          <a:endParaRPr lang="en-US"/>
        </a:p>
      </dgm:t>
    </dgm:pt>
    <dgm:pt modelId="{37479BDA-58F8-44B0-B118-D33783905476}">
      <dgm:prSet/>
      <dgm:spPr/>
      <dgm:t>
        <a:bodyPr/>
        <a:lstStyle/>
        <a:p>
          <a:r>
            <a:rPr lang="en-GB"/>
            <a:t>System changes – ready for regulation</a:t>
          </a:r>
          <a:endParaRPr lang="en-US"/>
        </a:p>
      </dgm:t>
    </dgm:pt>
    <dgm:pt modelId="{67ECFA2E-205F-4B34-84BF-C9C2B3C5F9EF}" type="parTrans" cxnId="{2701BDA9-9321-45C8-8C4D-8D1B7BF11566}">
      <dgm:prSet/>
      <dgm:spPr/>
      <dgm:t>
        <a:bodyPr/>
        <a:lstStyle/>
        <a:p>
          <a:endParaRPr lang="en-US"/>
        </a:p>
      </dgm:t>
    </dgm:pt>
    <dgm:pt modelId="{6E7EA7CE-ED13-43C6-A960-DA7E77F2655E}" type="sibTrans" cxnId="{2701BDA9-9321-45C8-8C4D-8D1B7BF11566}">
      <dgm:prSet/>
      <dgm:spPr/>
      <dgm:t>
        <a:bodyPr/>
        <a:lstStyle/>
        <a:p>
          <a:endParaRPr lang="en-US"/>
        </a:p>
      </dgm:t>
    </dgm:pt>
    <dgm:pt modelId="{4D7A7C56-0FCD-43EC-A1C6-FE8BDAE23128}">
      <dgm:prSet/>
      <dgm:spPr/>
      <dgm:t>
        <a:bodyPr/>
        <a:lstStyle/>
        <a:p>
          <a:r>
            <a:rPr lang="en-GB"/>
            <a:t>Compensation Policy</a:t>
          </a:r>
          <a:endParaRPr lang="en-US"/>
        </a:p>
      </dgm:t>
    </dgm:pt>
    <dgm:pt modelId="{BE4952B5-03D9-4379-88D2-4FB57400F126}" type="parTrans" cxnId="{F2F0F0AF-F716-4F36-8F48-1BE461267467}">
      <dgm:prSet/>
      <dgm:spPr/>
      <dgm:t>
        <a:bodyPr/>
        <a:lstStyle/>
        <a:p>
          <a:endParaRPr lang="en-US"/>
        </a:p>
      </dgm:t>
    </dgm:pt>
    <dgm:pt modelId="{32805023-2066-4042-9D4B-642CC7FFCE01}" type="sibTrans" cxnId="{F2F0F0AF-F716-4F36-8F48-1BE461267467}">
      <dgm:prSet/>
      <dgm:spPr/>
      <dgm:t>
        <a:bodyPr/>
        <a:lstStyle/>
        <a:p>
          <a:endParaRPr lang="en-US"/>
        </a:p>
      </dgm:t>
    </dgm:pt>
    <dgm:pt modelId="{07EDDA93-1DF5-4A23-87D6-400AF4BC1FE6}">
      <dgm:prSet/>
      <dgm:spPr/>
      <dgm:t>
        <a:bodyPr/>
        <a:lstStyle/>
        <a:p>
          <a:r>
            <a:rPr lang="en-GB"/>
            <a:t>Weekly complaints meetings to monitor performance</a:t>
          </a:r>
          <a:endParaRPr lang="en-US"/>
        </a:p>
      </dgm:t>
    </dgm:pt>
    <dgm:pt modelId="{FFD5200C-1BB2-47E9-BA77-6ADAF713EC2C}" type="parTrans" cxnId="{CD6C4585-58B8-40CF-BC85-8694BDC635C7}">
      <dgm:prSet/>
      <dgm:spPr/>
      <dgm:t>
        <a:bodyPr/>
        <a:lstStyle/>
        <a:p>
          <a:endParaRPr lang="en-US"/>
        </a:p>
      </dgm:t>
    </dgm:pt>
    <dgm:pt modelId="{2173EF6A-5C8E-4953-BDD6-BB3EFB785F1C}" type="sibTrans" cxnId="{CD6C4585-58B8-40CF-BC85-8694BDC635C7}">
      <dgm:prSet/>
      <dgm:spPr/>
      <dgm:t>
        <a:bodyPr/>
        <a:lstStyle/>
        <a:p>
          <a:endParaRPr lang="en-US"/>
        </a:p>
      </dgm:t>
    </dgm:pt>
    <dgm:pt modelId="{0987A5E6-47EE-444E-97AA-EB4595924B34}">
      <dgm:prSet/>
      <dgm:spPr/>
      <dgm:t>
        <a:bodyPr/>
        <a:lstStyle/>
        <a:p>
          <a:r>
            <a:rPr lang="en-GB"/>
            <a:t>Final response audits</a:t>
          </a:r>
          <a:endParaRPr lang="en-US"/>
        </a:p>
      </dgm:t>
    </dgm:pt>
    <dgm:pt modelId="{14E2D63D-3A0C-4664-9C65-7332331F39D7}" type="parTrans" cxnId="{64485950-A070-4F31-B8C4-DE992C85F052}">
      <dgm:prSet/>
      <dgm:spPr/>
      <dgm:t>
        <a:bodyPr/>
        <a:lstStyle/>
        <a:p>
          <a:endParaRPr lang="en-US"/>
        </a:p>
      </dgm:t>
    </dgm:pt>
    <dgm:pt modelId="{22959EBA-3B05-49A2-8021-D941BDBDA983}" type="sibTrans" cxnId="{64485950-A070-4F31-B8C4-DE992C85F052}">
      <dgm:prSet/>
      <dgm:spPr/>
      <dgm:t>
        <a:bodyPr/>
        <a:lstStyle/>
        <a:p>
          <a:endParaRPr lang="en-US"/>
        </a:p>
      </dgm:t>
    </dgm:pt>
    <dgm:pt modelId="{A38C2871-59E7-4034-BF5D-867B5F81DEEB}" type="pres">
      <dgm:prSet presAssocID="{F919D662-3046-415A-A0AE-F9AF3FA17695}" presName="root" presStyleCnt="0">
        <dgm:presLayoutVars>
          <dgm:dir/>
          <dgm:resizeHandles val="exact"/>
        </dgm:presLayoutVars>
      </dgm:prSet>
      <dgm:spPr/>
    </dgm:pt>
    <dgm:pt modelId="{AA9233DD-16E6-4F81-982C-446941C8B0FF}" type="pres">
      <dgm:prSet presAssocID="{C073E226-F240-4095-B9C4-59432E659AA7}" presName="compNode" presStyleCnt="0"/>
      <dgm:spPr/>
    </dgm:pt>
    <dgm:pt modelId="{939042CB-D1A7-48B3-A196-1D1C8FFA6ED8}" type="pres">
      <dgm:prSet presAssocID="{C073E226-F240-4095-B9C4-59432E659AA7}" presName="bgRect" presStyleLbl="bgShp" presStyleIdx="0" presStyleCnt="5"/>
      <dgm:spPr/>
    </dgm:pt>
    <dgm:pt modelId="{5F580E66-BEC0-4C2F-8A51-525B487F335D}" type="pres">
      <dgm:prSet presAssocID="{C073E226-F240-4095-B9C4-59432E659AA7}"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all center"/>
        </a:ext>
      </dgm:extLst>
    </dgm:pt>
    <dgm:pt modelId="{AD59DAB1-E11A-4346-8755-F601B87C203D}" type="pres">
      <dgm:prSet presAssocID="{C073E226-F240-4095-B9C4-59432E659AA7}" presName="spaceRect" presStyleCnt="0"/>
      <dgm:spPr/>
    </dgm:pt>
    <dgm:pt modelId="{51404710-A3B9-4FFD-B8EF-52DCE54AD70F}" type="pres">
      <dgm:prSet presAssocID="{C073E226-F240-4095-B9C4-59432E659AA7}" presName="parTx" presStyleLbl="revTx" presStyleIdx="0" presStyleCnt="5">
        <dgm:presLayoutVars>
          <dgm:chMax val="0"/>
          <dgm:chPref val="0"/>
        </dgm:presLayoutVars>
      </dgm:prSet>
      <dgm:spPr/>
    </dgm:pt>
    <dgm:pt modelId="{016FEFA5-6127-416D-988B-92D05F1873B1}" type="pres">
      <dgm:prSet presAssocID="{A5EBA8B9-A9F9-4232-8C4B-451DD6FEA208}" presName="sibTrans" presStyleCnt="0"/>
      <dgm:spPr/>
    </dgm:pt>
    <dgm:pt modelId="{B9F68369-AFA4-4C63-ACE3-CAC4D8ACFBD5}" type="pres">
      <dgm:prSet presAssocID="{37479BDA-58F8-44B0-B118-D33783905476}" presName="compNode" presStyleCnt="0"/>
      <dgm:spPr/>
    </dgm:pt>
    <dgm:pt modelId="{7A4A5210-E078-46C2-9576-36F317161A98}" type="pres">
      <dgm:prSet presAssocID="{37479BDA-58F8-44B0-B118-D33783905476}" presName="bgRect" presStyleLbl="bgShp" presStyleIdx="1" presStyleCnt="5"/>
      <dgm:spPr/>
    </dgm:pt>
    <dgm:pt modelId="{74100361-C502-4E2E-A63C-D8E0EF208E5E}" type="pres">
      <dgm:prSet presAssocID="{37479BDA-58F8-44B0-B118-D33783905476}"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Robot"/>
        </a:ext>
      </dgm:extLst>
    </dgm:pt>
    <dgm:pt modelId="{5F16111B-245E-4E9D-A37F-FC70E0333B1E}" type="pres">
      <dgm:prSet presAssocID="{37479BDA-58F8-44B0-B118-D33783905476}" presName="spaceRect" presStyleCnt="0"/>
      <dgm:spPr/>
    </dgm:pt>
    <dgm:pt modelId="{2BC61FE3-84A3-4271-B360-2EC4D27C0D83}" type="pres">
      <dgm:prSet presAssocID="{37479BDA-58F8-44B0-B118-D33783905476}" presName="parTx" presStyleLbl="revTx" presStyleIdx="1" presStyleCnt="5">
        <dgm:presLayoutVars>
          <dgm:chMax val="0"/>
          <dgm:chPref val="0"/>
        </dgm:presLayoutVars>
      </dgm:prSet>
      <dgm:spPr/>
    </dgm:pt>
    <dgm:pt modelId="{8E3708B0-C248-4753-9476-B1B01F07ADD6}" type="pres">
      <dgm:prSet presAssocID="{6E7EA7CE-ED13-43C6-A960-DA7E77F2655E}" presName="sibTrans" presStyleCnt="0"/>
      <dgm:spPr/>
    </dgm:pt>
    <dgm:pt modelId="{921BF498-50A4-46F2-BCF1-CDBA0BC25CE9}" type="pres">
      <dgm:prSet presAssocID="{4D7A7C56-0FCD-43EC-A1C6-FE8BDAE23128}" presName="compNode" presStyleCnt="0"/>
      <dgm:spPr/>
    </dgm:pt>
    <dgm:pt modelId="{50D98BB7-D6C3-432C-A8D4-3DE08B6A85BC}" type="pres">
      <dgm:prSet presAssocID="{4D7A7C56-0FCD-43EC-A1C6-FE8BDAE23128}" presName="bgRect" presStyleLbl="bgShp" presStyleIdx="2" presStyleCnt="5"/>
      <dgm:spPr/>
    </dgm:pt>
    <dgm:pt modelId="{BC5531D9-4320-453D-93EE-57B0BA7CD6DE}" type="pres">
      <dgm:prSet presAssocID="{4D7A7C56-0FCD-43EC-A1C6-FE8BDAE23128}"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oney"/>
        </a:ext>
      </dgm:extLst>
    </dgm:pt>
    <dgm:pt modelId="{D5987956-4586-4BBE-B78F-69B36102E239}" type="pres">
      <dgm:prSet presAssocID="{4D7A7C56-0FCD-43EC-A1C6-FE8BDAE23128}" presName="spaceRect" presStyleCnt="0"/>
      <dgm:spPr/>
    </dgm:pt>
    <dgm:pt modelId="{B32EE3B6-B534-4E86-8779-3681423BEAF1}" type="pres">
      <dgm:prSet presAssocID="{4D7A7C56-0FCD-43EC-A1C6-FE8BDAE23128}" presName="parTx" presStyleLbl="revTx" presStyleIdx="2" presStyleCnt="5">
        <dgm:presLayoutVars>
          <dgm:chMax val="0"/>
          <dgm:chPref val="0"/>
        </dgm:presLayoutVars>
      </dgm:prSet>
      <dgm:spPr/>
    </dgm:pt>
    <dgm:pt modelId="{AF707B8F-37E3-4414-AA0E-0C63F2BA7AC5}" type="pres">
      <dgm:prSet presAssocID="{32805023-2066-4042-9D4B-642CC7FFCE01}" presName="sibTrans" presStyleCnt="0"/>
      <dgm:spPr/>
    </dgm:pt>
    <dgm:pt modelId="{95395095-F5AB-4FE3-B96C-B9C92E5BA066}" type="pres">
      <dgm:prSet presAssocID="{07EDDA93-1DF5-4A23-87D6-400AF4BC1FE6}" presName="compNode" presStyleCnt="0"/>
      <dgm:spPr/>
    </dgm:pt>
    <dgm:pt modelId="{C311B685-2B54-471A-9633-21C231836BF5}" type="pres">
      <dgm:prSet presAssocID="{07EDDA93-1DF5-4A23-87D6-400AF4BC1FE6}" presName="bgRect" presStyleLbl="bgShp" presStyleIdx="3" presStyleCnt="5"/>
      <dgm:spPr/>
    </dgm:pt>
    <dgm:pt modelId="{FBCF2760-4047-48DC-B202-D945A90BE405}" type="pres">
      <dgm:prSet presAssocID="{07EDDA93-1DF5-4A23-87D6-400AF4BC1FE6}"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Gauge"/>
        </a:ext>
      </dgm:extLst>
    </dgm:pt>
    <dgm:pt modelId="{AA8ADBFE-09ED-4931-B04E-4B046E518D83}" type="pres">
      <dgm:prSet presAssocID="{07EDDA93-1DF5-4A23-87D6-400AF4BC1FE6}" presName="spaceRect" presStyleCnt="0"/>
      <dgm:spPr/>
    </dgm:pt>
    <dgm:pt modelId="{199DC393-6214-4D23-9A8D-4719015AA31B}" type="pres">
      <dgm:prSet presAssocID="{07EDDA93-1DF5-4A23-87D6-400AF4BC1FE6}" presName="parTx" presStyleLbl="revTx" presStyleIdx="3" presStyleCnt="5">
        <dgm:presLayoutVars>
          <dgm:chMax val="0"/>
          <dgm:chPref val="0"/>
        </dgm:presLayoutVars>
      </dgm:prSet>
      <dgm:spPr/>
    </dgm:pt>
    <dgm:pt modelId="{461DBD20-BD42-486C-8F24-743AC8AFF20B}" type="pres">
      <dgm:prSet presAssocID="{2173EF6A-5C8E-4953-BDD6-BB3EFB785F1C}" presName="sibTrans" presStyleCnt="0"/>
      <dgm:spPr/>
    </dgm:pt>
    <dgm:pt modelId="{E804A80C-AF9B-44EE-B2A6-03F16FE1A3A2}" type="pres">
      <dgm:prSet presAssocID="{0987A5E6-47EE-444E-97AA-EB4595924B34}" presName="compNode" presStyleCnt="0"/>
      <dgm:spPr/>
    </dgm:pt>
    <dgm:pt modelId="{58DB0908-7B0C-4AC4-9947-33EA31587F46}" type="pres">
      <dgm:prSet presAssocID="{0987A5E6-47EE-444E-97AA-EB4595924B34}" presName="bgRect" presStyleLbl="bgShp" presStyleIdx="4" presStyleCnt="5"/>
      <dgm:spPr/>
    </dgm:pt>
    <dgm:pt modelId="{A6C3D7F1-3C45-41CF-906C-CC7DC43FC522}" type="pres">
      <dgm:prSet presAssocID="{0987A5E6-47EE-444E-97AA-EB4595924B34}"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eck List"/>
        </a:ext>
      </dgm:extLst>
    </dgm:pt>
    <dgm:pt modelId="{60FBA173-958E-4CE4-9066-6F27D1F993B5}" type="pres">
      <dgm:prSet presAssocID="{0987A5E6-47EE-444E-97AA-EB4595924B34}" presName="spaceRect" presStyleCnt="0"/>
      <dgm:spPr/>
    </dgm:pt>
    <dgm:pt modelId="{07A9E78A-EDB2-4864-94F6-DF72032F5C9F}" type="pres">
      <dgm:prSet presAssocID="{0987A5E6-47EE-444E-97AA-EB4595924B34}" presName="parTx" presStyleLbl="revTx" presStyleIdx="4" presStyleCnt="5">
        <dgm:presLayoutVars>
          <dgm:chMax val="0"/>
          <dgm:chPref val="0"/>
        </dgm:presLayoutVars>
      </dgm:prSet>
      <dgm:spPr/>
    </dgm:pt>
  </dgm:ptLst>
  <dgm:cxnLst>
    <dgm:cxn modelId="{E520B80A-89C0-4998-BABD-F52A24DC01CB}" srcId="{F919D662-3046-415A-A0AE-F9AF3FA17695}" destId="{C073E226-F240-4095-B9C4-59432E659AA7}" srcOrd="0" destOrd="0" parTransId="{7334496E-4AA8-4B9C-86F6-6C713E9BAB8E}" sibTransId="{A5EBA8B9-A9F9-4232-8C4B-451DD6FEA208}"/>
    <dgm:cxn modelId="{0A977725-49C1-43F7-8A31-FC0E026348DB}" type="presOf" srcId="{0987A5E6-47EE-444E-97AA-EB4595924B34}" destId="{07A9E78A-EDB2-4864-94F6-DF72032F5C9F}" srcOrd="0" destOrd="0" presId="urn:microsoft.com/office/officeart/2018/2/layout/IconVerticalSolidList"/>
    <dgm:cxn modelId="{64485950-A070-4F31-B8C4-DE992C85F052}" srcId="{F919D662-3046-415A-A0AE-F9AF3FA17695}" destId="{0987A5E6-47EE-444E-97AA-EB4595924B34}" srcOrd="4" destOrd="0" parTransId="{14E2D63D-3A0C-4664-9C65-7332331F39D7}" sibTransId="{22959EBA-3B05-49A2-8021-D941BDBDA983}"/>
    <dgm:cxn modelId="{1F8CC253-D1CA-4846-AED4-21C3F796548C}" type="presOf" srcId="{07EDDA93-1DF5-4A23-87D6-400AF4BC1FE6}" destId="{199DC393-6214-4D23-9A8D-4719015AA31B}" srcOrd="0" destOrd="0" presId="urn:microsoft.com/office/officeart/2018/2/layout/IconVerticalSolidList"/>
    <dgm:cxn modelId="{CD6C4585-58B8-40CF-BC85-8694BDC635C7}" srcId="{F919D662-3046-415A-A0AE-F9AF3FA17695}" destId="{07EDDA93-1DF5-4A23-87D6-400AF4BC1FE6}" srcOrd="3" destOrd="0" parTransId="{FFD5200C-1BB2-47E9-BA77-6ADAF713EC2C}" sibTransId="{2173EF6A-5C8E-4953-BDD6-BB3EFB785F1C}"/>
    <dgm:cxn modelId="{7D141F8C-E8F9-4409-AEA1-999D35B7AF16}" type="presOf" srcId="{F919D662-3046-415A-A0AE-F9AF3FA17695}" destId="{A38C2871-59E7-4034-BF5D-867B5F81DEEB}" srcOrd="0" destOrd="0" presId="urn:microsoft.com/office/officeart/2018/2/layout/IconVerticalSolidList"/>
    <dgm:cxn modelId="{F577E494-9EB6-470D-BFEC-51839A84BAF5}" type="presOf" srcId="{4D7A7C56-0FCD-43EC-A1C6-FE8BDAE23128}" destId="{B32EE3B6-B534-4E86-8779-3681423BEAF1}" srcOrd="0" destOrd="0" presId="urn:microsoft.com/office/officeart/2018/2/layout/IconVerticalSolidList"/>
    <dgm:cxn modelId="{A8528996-DC4E-4DA6-8B98-262ADDF045A4}" type="presOf" srcId="{C073E226-F240-4095-B9C4-59432E659AA7}" destId="{51404710-A3B9-4FFD-B8EF-52DCE54AD70F}" srcOrd="0" destOrd="0" presId="urn:microsoft.com/office/officeart/2018/2/layout/IconVerticalSolidList"/>
    <dgm:cxn modelId="{8BD8019C-00BB-480A-890D-309886AA0C6F}" type="presOf" srcId="{37479BDA-58F8-44B0-B118-D33783905476}" destId="{2BC61FE3-84A3-4271-B360-2EC4D27C0D83}" srcOrd="0" destOrd="0" presId="urn:microsoft.com/office/officeart/2018/2/layout/IconVerticalSolidList"/>
    <dgm:cxn modelId="{2701BDA9-9321-45C8-8C4D-8D1B7BF11566}" srcId="{F919D662-3046-415A-A0AE-F9AF3FA17695}" destId="{37479BDA-58F8-44B0-B118-D33783905476}" srcOrd="1" destOrd="0" parTransId="{67ECFA2E-205F-4B34-84BF-C9C2B3C5F9EF}" sibTransId="{6E7EA7CE-ED13-43C6-A960-DA7E77F2655E}"/>
    <dgm:cxn modelId="{F2F0F0AF-F716-4F36-8F48-1BE461267467}" srcId="{F919D662-3046-415A-A0AE-F9AF3FA17695}" destId="{4D7A7C56-0FCD-43EC-A1C6-FE8BDAE23128}" srcOrd="2" destOrd="0" parTransId="{BE4952B5-03D9-4379-88D2-4FB57400F126}" sibTransId="{32805023-2066-4042-9D4B-642CC7FFCE01}"/>
    <dgm:cxn modelId="{8C3671F8-3002-4E22-B672-8C82CAC6E419}" type="presParOf" srcId="{A38C2871-59E7-4034-BF5D-867B5F81DEEB}" destId="{AA9233DD-16E6-4F81-982C-446941C8B0FF}" srcOrd="0" destOrd="0" presId="urn:microsoft.com/office/officeart/2018/2/layout/IconVerticalSolidList"/>
    <dgm:cxn modelId="{EBDBF255-BAA3-4CDF-AAB9-78DF450324A3}" type="presParOf" srcId="{AA9233DD-16E6-4F81-982C-446941C8B0FF}" destId="{939042CB-D1A7-48B3-A196-1D1C8FFA6ED8}" srcOrd="0" destOrd="0" presId="urn:microsoft.com/office/officeart/2018/2/layout/IconVerticalSolidList"/>
    <dgm:cxn modelId="{3D5D82E3-1AA8-4F12-8F70-80D208BFA726}" type="presParOf" srcId="{AA9233DD-16E6-4F81-982C-446941C8B0FF}" destId="{5F580E66-BEC0-4C2F-8A51-525B487F335D}" srcOrd="1" destOrd="0" presId="urn:microsoft.com/office/officeart/2018/2/layout/IconVerticalSolidList"/>
    <dgm:cxn modelId="{1CB1ED99-1211-4E32-A698-6F9A7D5B2D3B}" type="presParOf" srcId="{AA9233DD-16E6-4F81-982C-446941C8B0FF}" destId="{AD59DAB1-E11A-4346-8755-F601B87C203D}" srcOrd="2" destOrd="0" presId="urn:microsoft.com/office/officeart/2018/2/layout/IconVerticalSolidList"/>
    <dgm:cxn modelId="{39B3CF9C-23DF-43FF-AC1F-A339A11D7388}" type="presParOf" srcId="{AA9233DD-16E6-4F81-982C-446941C8B0FF}" destId="{51404710-A3B9-4FFD-B8EF-52DCE54AD70F}" srcOrd="3" destOrd="0" presId="urn:microsoft.com/office/officeart/2018/2/layout/IconVerticalSolidList"/>
    <dgm:cxn modelId="{2FA649B9-3C9F-43BE-B9D3-E6315C50351E}" type="presParOf" srcId="{A38C2871-59E7-4034-BF5D-867B5F81DEEB}" destId="{016FEFA5-6127-416D-988B-92D05F1873B1}" srcOrd="1" destOrd="0" presId="urn:microsoft.com/office/officeart/2018/2/layout/IconVerticalSolidList"/>
    <dgm:cxn modelId="{8BE705C2-283B-48EE-BA3A-B2D9C2E0E60D}" type="presParOf" srcId="{A38C2871-59E7-4034-BF5D-867B5F81DEEB}" destId="{B9F68369-AFA4-4C63-ACE3-CAC4D8ACFBD5}" srcOrd="2" destOrd="0" presId="urn:microsoft.com/office/officeart/2018/2/layout/IconVerticalSolidList"/>
    <dgm:cxn modelId="{AF8AAC8F-67CE-4EF9-BD5D-F6DD4EB6A1AF}" type="presParOf" srcId="{B9F68369-AFA4-4C63-ACE3-CAC4D8ACFBD5}" destId="{7A4A5210-E078-46C2-9576-36F317161A98}" srcOrd="0" destOrd="0" presId="urn:microsoft.com/office/officeart/2018/2/layout/IconVerticalSolidList"/>
    <dgm:cxn modelId="{FBC860F4-D380-4F05-BA14-C8E15AA5DEF7}" type="presParOf" srcId="{B9F68369-AFA4-4C63-ACE3-CAC4D8ACFBD5}" destId="{74100361-C502-4E2E-A63C-D8E0EF208E5E}" srcOrd="1" destOrd="0" presId="urn:microsoft.com/office/officeart/2018/2/layout/IconVerticalSolidList"/>
    <dgm:cxn modelId="{BAB5EC79-24C6-4B45-A4B1-A273257E2131}" type="presParOf" srcId="{B9F68369-AFA4-4C63-ACE3-CAC4D8ACFBD5}" destId="{5F16111B-245E-4E9D-A37F-FC70E0333B1E}" srcOrd="2" destOrd="0" presId="urn:microsoft.com/office/officeart/2018/2/layout/IconVerticalSolidList"/>
    <dgm:cxn modelId="{667F9349-371E-41F0-85F2-194E7D0D6767}" type="presParOf" srcId="{B9F68369-AFA4-4C63-ACE3-CAC4D8ACFBD5}" destId="{2BC61FE3-84A3-4271-B360-2EC4D27C0D83}" srcOrd="3" destOrd="0" presId="urn:microsoft.com/office/officeart/2018/2/layout/IconVerticalSolidList"/>
    <dgm:cxn modelId="{766507EF-68E3-4530-919A-5D8417D8CD0B}" type="presParOf" srcId="{A38C2871-59E7-4034-BF5D-867B5F81DEEB}" destId="{8E3708B0-C248-4753-9476-B1B01F07ADD6}" srcOrd="3" destOrd="0" presId="urn:microsoft.com/office/officeart/2018/2/layout/IconVerticalSolidList"/>
    <dgm:cxn modelId="{8BF29CBF-7933-4635-A2D0-D5001E9FD107}" type="presParOf" srcId="{A38C2871-59E7-4034-BF5D-867B5F81DEEB}" destId="{921BF498-50A4-46F2-BCF1-CDBA0BC25CE9}" srcOrd="4" destOrd="0" presId="urn:microsoft.com/office/officeart/2018/2/layout/IconVerticalSolidList"/>
    <dgm:cxn modelId="{A4E9B967-28C8-4B4E-8C13-F15B71F03D4E}" type="presParOf" srcId="{921BF498-50A4-46F2-BCF1-CDBA0BC25CE9}" destId="{50D98BB7-D6C3-432C-A8D4-3DE08B6A85BC}" srcOrd="0" destOrd="0" presId="urn:microsoft.com/office/officeart/2018/2/layout/IconVerticalSolidList"/>
    <dgm:cxn modelId="{41C3B845-1BE2-42D0-B43B-5498B089549D}" type="presParOf" srcId="{921BF498-50A4-46F2-BCF1-CDBA0BC25CE9}" destId="{BC5531D9-4320-453D-93EE-57B0BA7CD6DE}" srcOrd="1" destOrd="0" presId="urn:microsoft.com/office/officeart/2018/2/layout/IconVerticalSolidList"/>
    <dgm:cxn modelId="{522178AF-1EFF-414B-A621-819583BC1640}" type="presParOf" srcId="{921BF498-50A4-46F2-BCF1-CDBA0BC25CE9}" destId="{D5987956-4586-4BBE-B78F-69B36102E239}" srcOrd="2" destOrd="0" presId="urn:microsoft.com/office/officeart/2018/2/layout/IconVerticalSolidList"/>
    <dgm:cxn modelId="{83521833-F467-4956-8BC5-BD290BA43B04}" type="presParOf" srcId="{921BF498-50A4-46F2-BCF1-CDBA0BC25CE9}" destId="{B32EE3B6-B534-4E86-8779-3681423BEAF1}" srcOrd="3" destOrd="0" presId="urn:microsoft.com/office/officeart/2018/2/layout/IconVerticalSolidList"/>
    <dgm:cxn modelId="{C8F885AF-FAA5-4AF0-9086-12A890DA296A}" type="presParOf" srcId="{A38C2871-59E7-4034-BF5D-867B5F81DEEB}" destId="{AF707B8F-37E3-4414-AA0E-0C63F2BA7AC5}" srcOrd="5" destOrd="0" presId="urn:microsoft.com/office/officeart/2018/2/layout/IconVerticalSolidList"/>
    <dgm:cxn modelId="{8B469419-8D26-41FD-9598-D3EE237968D4}" type="presParOf" srcId="{A38C2871-59E7-4034-BF5D-867B5F81DEEB}" destId="{95395095-F5AB-4FE3-B96C-B9C92E5BA066}" srcOrd="6" destOrd="0" presId="urn:microsoft.com/office/officeart/2018/2/layout/IconVerticalSolidList"/>
    <dgm:cxn modelId="{C3A44A08-4525-46F7-9B34-6E00AFB2BC0C}" type="presParOf" srcId="{95395095-F5AB-4FE3-B96C-B9C92E5BA066}" destId="{C311B685-2B54-471A-9633-21C231836BF5}" srcOrd="0" destOrd="0" presId="urn:microsoft.com/office/officeart/2018/2/layout/IconVerticalSolidList"/>
    <dgm:cxn modelId="{93BA3D04-2D2C-46F3-9A86-03B8291339E5}" type="presParOf" srcId="{95395095-F5AB-4FE3-B96C-B9C92E5BA066}" destId="{FBCF2760-4047-48DC-B202-D945A90BE405}" srcOrd="1" destOrd="0" presId="urn:microsoft.com/office/officeart/2018/2/layout/IconVerticalSolidList"/>
    <dgm:cxn modelId="{647F071D-7961-45F9-95C2-8412029EC0F2}" type="presParOf" srcId="{95395095-F5AB-4FE3-B96C-B9C92E5BA066}" destId="{AA8ADBFE-09ED-4931-B04E-4B046E518D83}" srcOrd="2" destOrd="0" presId="urn:microsoft.com/office/officeart/2018/2/layout/IconVerticalSolidList"/>
    <dgm:cxn modelId="{8C5CB11C-4741-401F-A441-84AE1ACA2407}" type="presParOf" srcId="{95395095-F5AB-4FE3-B96C-B9C92E5BA066}" destId="{199DC393-6214-4D23-9A8D-4719015AA31B}" srcOrd="3" destOrd="0" presId="urn:microsoft.com/office/officeart/2018/2/layout/IconVerticalSolidList"/>
    <dgm:cxn modelId="{0CD02360-6F09-435D-8713-A2232D27BEF0}" type="presParOf" srcId="{A38C2871-59E7-4034-BF5D-867B5F81DEEB}" destId="{461DBD20-BD42-486C-8F24-743AC8AFF20B}" srcOrd="7" destOrd="0" presId="urn:microsoft.com/office/officeart/2018/2/layout/IconVerticalSolidList"/>
    <dgm:cxn modelId="{1AC19C1A-5AF8-4CEB-A73C-4A3CEFB4D45E}" type="presParOf" srcId="{A38C2871-59E7-4034-BF5D-867B5F81DEEB}" destId="{E804A80C-AF9B-44EE-B2A6-03F16FE1A3A2}" srcOrd="8" destOrd="0" presId="urn:microsoft.com/office/officeart/2018/2/layout/IconVerticalSolidList"/>
    <dgm:cxn modelId="{9C1627D1-40FD-42DE-8D51-95D38A590E3F}" type="presParOf" srcId="{E804A80C-AF9B-44EE-B2A6-03F16FE1A3A2}" destId="{58DB0908-7B0C-4AC4-9947-33EA31587F46}" srcOrd="0" destOrd="0" presId="urn:microsoft.com/office/officeart/2018/2/layout/IconVerticalSolidList"/>
    <dgm:cxn modelId="{878F06A2-DD87-4495-AA4B-4C6A0A68B297}" type="presParOf" srcId="{E804A80C-AF9B-44EE-B2A6-03F16FE1A3A2}" destId="{A6C3D7F1-3C45-41CF-906C-CC7DC43FC522}" srcOrd="1" destOrd="0" presId="urn:microsoft.com/office/officeart/2018/2/layout/IconVerticalSolidList"/>
    <dgm:cxn modelId="{56FD1DF5-3928-4133-9C65-767A3F22936B}" type="presParOf" srcId="{E804A80C-AF9B-44EE-B2A6-03F16FE1A3A2}" destId="{60FBA173-958E-4CE4-9066-6F27D1F993B5}" srcOrd="2" destOrd="0" presId="urn:microsoft.com/office/officeart/2018/2/layout/IconVerticalSolidList"/>
    <dgm:cxn modelId="{8460DFDB-A662-4942-894B-9139703AC506}" type="presParOf" srcId="{E804A80C-AF9B-44EE-B2A6-03F16FE1A3A2}" destId="{07A9E78A-EDB2-4864-94F6-DF72032F5C9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AFB12B-E030-497A-ABBC-E588E5DDFC05}">
      <dsp:nvSpPr>
        <dsp:cNvPr id="0" name=""/>
        <dsp:cNvSpPr/>
      </dsp:nvSpPr>
      <dsp:spPr>
        <a:xfrm>
          <a:off x="0" y="671"/>
          <a:ext cx="6263640" cy="157238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522861-21A8-4D75-A42D-DA8D44C04929}">
      <dsp:nvSpPr>
        <dsp:cNvPr id="0" name=""/>
        <dsp:cNvSpPr/>
      </dsp:nvSpPr>
      <dsp:spPr>
        <a:xfrm>
          <a:off x="475646" y="354458"/>
          <a:ext cx="864811" cy="86481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3D4BBDD-D78D-4581-9982-B3830F7E49C7}">
      <dsp:nvSpPr>
        <dsp:cNvPr id="0" name=""/>
        <dsp:cNvSpPr/>
      </dsp:nvSpPr>
      <dsp:spPr>
        <a:xfrm>
          <a:off x="1816103" y="671"/>
          <a:ext cx="4447536" cy="1572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411" tIns="166411" rIns="166411" bIns="166411" numCol="1" spcCol="1270" anchor="ctr" anchorCtr="0">
          <a:noAutofit/>
        </a:bodyPr>
        <a:lstStyle/>
        <a:p>
          <a:pPr marL="0" lvl="0" indent="0" algn="l" defTabSz="977900">
            <a:lnSpc>
              <a:spcPct val="90000"/>
            </a:lnSpc>
            <a:spcBef>
              <a:spcPct val="0"/>
            </a:spcBef>
            <a:spcAft>
              <a:spcPct val="35000"/>
            </a:spcAft>
            <a:buNone/>
          </a:pPr>
          <a:r>
            <a:rPr lang="en-GB" sz="2200" kern="1200"/>
            <a:t>Complaint Handling Failure orders</a:t>
          </a:r>
          <a:endParaRPr lang="en-US" sz="2200" kern="1200"/>
        </a:p>
      </dsp:txBody>
      <dsp:txXfrm>
        <a:off x="1816103" y="671"/>
        <a:ext cx="4447536" cy="1572384"/>
      </dsp:txXfrm>
    </dsp:sp>
    <dsp:sp modelId="{D83F6210-DD3D-4144-9DE7-D315142237A5}">
      <dsp:nvSpPr>
        <dsp:cNvPr id="0" name=""/>
        <dsp:cNvSpPr/>
      </dsp:nvSpPr>
      <dsp:spPr>
        <a:xfrm>
          <a:off x="0" y="1966151"/>
          <a:ext cx="6263640" cy="157238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3EEB9F-3D77-49C1-9877-699683A02112}">
      <dsp:nvSpPr>
        <dsp:cNvPr id="0" name=""/>
        <dsp:cNvSpPr/>
      </dsp:nvSpPr>
      <dsp:spPr>
        <a:xfrm>
          <a:off x="475646" y="2319938"/>
          <a:ext cx="864811" cy="86481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829E2C1-7494-4413-99D6-C5664D4EE50D}">
      <dsp:nvSpPr>
        <dsp:cNvPr id="0" name=""/>
        <dsp:cNvSpPr/>
      </dsp:nvSpPr>
      <dsp:spPr>
        <a:xfrm>
          <a:off x="1816103" y="1966151"/>
          <a:ext cx="4447536" cy="1572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411" tIns="166411" rIns="166411" bIns="166411" numCol="1" spcCol="1270" anchor="ctr" anchorCtr="0">
          <a:noAutofit/>
        </a:bodyPr>
        <a:lstStyle/>
        <a:p>
          <a:pPr marL="0" lvl="0" indent="0" algn="l" defTabSz="977900">
            <a:lnSpc>
              <a:spcPct val="90000"/>
            </a:lnSpc>
            <a:spcBef>
              <a:spcPct val="0"/>
            </a:spcBef>
            <a:spcAft>
              <a:spcPct val="35000"/>
            </a:spcAft>
            <a:buNone/>
          </a:pPr>
          <a:r>
            <a:rPr lang="en-GB" sz="2200" kern="1200"/>
            <a:t>Call for action on Record Keeping and Data Management</a:t>
          </a:r>
          <a:endParaRPr lang="en-US" sz="2200" kern="1200"/>
        </a:p>
      </dsp:txBody>
      <dsp:txXfrm>
        <a:off x="1816103" y="1966151"/>
        <a:ext cx="4447536" cy="1572384"/>
      </dsp:txXfrm>
    </dsp:sp>
    <dsp:sp modelId="{E6A678DF-58A1-42C7-83E9-20268F749179}">
      <dsp:nvSpPr>
        <dsp:cNvPr id="0" name=""/>
        <dsp:cNvSpPr/>
      </dsp:nvSpPr>
      <dsp:spPr>
        <a:xfrm>
          <a:off x="0" y="3931632"/>
          <a:ext cx="6263640" cy="157238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AC00EF-9C65-49FD-A32A-002196DC387C}">
      <dsp:nvSpPr>
        <dsp:cNvPr id="0" name=""/>
        <dsp:cNvSpPr/>
      </dsp:nvSpPr>
      <dsp:spPr>
        <a:xfrm>
          <a:off x="475646" y="4285418"/>
          <a:ext cx="864811" cy="864811"/>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9A38AB2-E542-4182-92AB-124D86EB0444}">
      <dsp:nvSpPr>
        <dsp:cNvPr id="0" name=""/>
        <dsp:cNvSpPr/>
      </dsp:nvSpPr>
      <dsp:spPr>
        <a:xfrm>
          <a:off x="1816103" y="3931632"/>
          <a:ext cx="4447536" cy="1572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411" tIns="166411" rIns="166411" bIns="166411" numCol="1" spcCol="1270" anchor="ctr" anchorCtr="0">
          <a:noAutofit/>
        </a:bodyPr>
        <a:lstStyle/>
        <a:p>
          <a:pPr marL="0" lvl="0" indent="0" algn="l" defTabSz="977900">
            <a:lnSpc>
              <a:spcPct val="90000"/>
            </a:lnSpc>
            <a:spcBef>
              <a:spcPct val="0"/>
            </a:spcBef>
            <a:spcAft>
              <a:spcPct val="35000"/>
            </a:spcAft>
            <a:buNone/>
          </a:pPr>
          <a:r>
            <a:rPr lang="en-GB" sz="2200" kern="1200"/>
            <a:t>Submitted our response relating to the prevalence of damp and mould and our approach – Damp and Mould strategy.</a:t>
          </a:r>
          <a:endParaRPr lang="en-US" sz="2200" kern="1200"/>
        </a:p>
      </dsp:txBody>
      <dsp:txXfrm>
        <a:off x="1816103" y="3931632"/>
        <a:ext cx="4447536" cy="15723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9042CB-D1A7-48B3-A196-1D1C8FFA6ED8}">
      <dsp:nvSpPr>
        <dsp:cNvPr id="0" name=""/>
        <dsp:cNvSpPr/>
      </dsp:nvSpPr>
      <dsp:spPr>
        <a:xfrm>
          <a:off x="0" y="4597"/>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F580E66-BEC0-4C2F-8A51-525B487F335D}">
      <dsp:nvSpPr>
        <dsp:cNvPr id="0" name=""/>
        <dsp:cNvSpPr/>
      </dsp:nvSpPr>
      <dsp:spPr>
        <a:xfrm>
          <a:off x="296259" y="224956"/>
          <a:ext cx="538654" cy="53865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1404710-A3B9-4FFD-B8EF-52DCE54AD70F}">
      <dsp:nvSpPr>
        <dsp:cNvPr id="0" name=""/>
        <dsp:cNvSpPr/>
      </dsp:nvSpPr>
      <dsp:spPr>
        <a:xfrm>
          <a:off x="1131174" y="4597"/>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90000"/>
            </a:lnSpc>
            <a:spcBef>
              <a:spcPct val="0"/>
            </a:spcBef>
            <a:spcAft>
              <a:spcPct val="35000"/>
            </a:spcAft>
            <a:buNone/>
          </a:pPr>
          <a:r>
            <a:rPr lang="en-GB" sz="1900" kern="1200"/>
            <a:t>Complaint Handling Training</a:t>
          </a:r>
          <a:endParaRPr lang="en-US" sz="1900" kern="1200"/>
        </a:p>
      </dsp:txBody>
      <dsp:txXfrm>
        <a:off x="1131174" y="4597"/>
        <a:ext cx="5382429" cy="979371"/>
      </dsp:txXfrm>
    </dsp:sp>
    <dsp:sp modelId="{7A4A5210-E078-46C2-9576-36F317161A98}">
      <dsp:nvSpPr>
        <dsp:cNvPr id="0" name=""/>
        <dsp:cNvSpPr/>
      </dsp:nvSpPr>
      <dsp:spPr>
        <a:xfrm>
          <a:off x="0" y="1228812"/>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100361-C502-4E2E-A63C-D8E0EF208E5E}">
      <dsp:nvSpPr>
        <dsp:cNvPr id="0" name=""/>
        <dsp:cNvSpPr/>
      </dsp:nvSpPr>
      <dsp:spPr>
        <a:xfrm>
          <a:off x="296259" y="1449171"/>
          <a:ext cx="538654" cy="53865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BC61FE3-84A3-4271-B360-2EC4D27C0D83}">
      <dsp:nvSpPr>
        <dsp:cNvPr id="0" name=""/>
        <dsp:cNvSpPr/>
      </dsp:nvSpPr>
      <dsp:spPr>
        <a:xfrm>
          <a:off x="1131174" y="1228812"/>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90000"/>
            </a:lnSpc>
            <a:spcBef>
              <a:spcPct val="0"/>
            </a:spcBef>
            <a:spcAft>
              <a:spcPct val="35000"/>
            </a:spcAft>
            <a:buNone/>
          </a:pPr>
          <a:r>
            <a:rPr lang="en-GB" sz="1900" kern="1200"/>
            <a:t>System changes – ready for regulation</a:t>
          </a:r>
          <a:endParaRPr lang="en-US" sz="1900" kern="1200"/>
        </a:p>
      </dsp:txBody>
      <dsp:txXfrm>
        <a:off x="1131174" y="1228812"/>
        <a:ext cx="5382429" cy="979371"/>
      </dsp:txXfrm>
    </dsp:sp>
    <dsp:sp modelId="{50D98BB7-D6C3-432C-A8D4-3DE08B6A85BC}">
      <dsp:nvSpPr>
        <dsp:cNvPr id="0" name=""/>
        <dsp:cNvSpPr/>
      </dsp:nvSpPr>
      <dsp:spPr>
        <a:xfrm>
          <a:off x="0" y="2453027"/>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5531D9-4320-453D-93EE-57B0BA7CD6DE}">
      <dsp:nvSpPr>
        <dsp:cNvPr id="0" name=""/>
        <dsp:cNvSpPr/>
      </dsp:nvSpPr>
      <dsp:spPr>
        <a:xfrm>
          <a:off x="296259" y="2673385"/>
          <a:ext cx="538654" cy="53865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32EE3B6-B534-4E86-8779-3681423BEAF1}">
      <dsp:nvSpPr>
        <dsp:cNvPr id="0" name=""/>
        <dsp:cNvSpPr/>
      </dsp:nvSpPr>
      <dsp:spPr>
        <a:xfrm>
          <a:off x="1131174" y="2453027"/>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90000"/>
            </a:lnSpc>
            <a:spcBef>
              <a:spcPct val="0"/>
            </a:spcBef>
            <a:spcAft>
              <a:spcPct val="35000"/>
            </a:spcAft>
            <a:buNone/>
          </a:pPr>
          <a:r>
            <a:rPr lang="en-GB" sz="1900" kern="1200"/>
            <a:t>Compensation Policy</a:t>
          </a:r>
          <a:endParaRPr lang="en-US" sz="1900" kern="1200"/>
        </a:p>
      </dsp:txBody>
      <dsp:txXfrm>
        <a:off x="1131174" y="2453027"/>
        <a:ext cx="5382429" cy="979371"/>
      </dsp:txXfrm>
    </dsp:sp>
    <dsp:sp modelId="{C311B685-2B54-471A-9633-21C231836BF5}">
      <dsp:nvSpPr>
        <dsp:cNvPr id="0" name=""/>
        <dsp:cNvSpPr/>
      </dsp:nvSpPr>
      <dsp:spPr>
        <a:xfrm>
          <a:off x="0" y="3677241"/>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CF2760-4047-48DC-B202-D945A90BE405}">
      <dsp:nvSpPr>
        <dsp:cNvPr id="0" name=""/>
        <dsp:cNvSpPr/>
      </dsp:nvSpPr>
      <dsp:spPr>
        <a:xfrm>
          <a:off x="296259" y="3897600"/>
          <a:ext cx="538654" cy="53865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99DC393-6214-4D23-9A8D-4719015AA31B}">
      <dsp:nvSpPr>
        <dsp:cNvPr id="0" name=""/>
        <dsp:cNvSpPr/>
      </dsp:nvSpPr>
      <dsp:spPr>
        <a:xfrm>
          <a:off x="1131174" y="3677241"/>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90000"/>
            </a:lnSpc>
            <a:spcBef>
              <a:spcPct val="0"/>
            </a:spcBef>
            <a:spcAft>
              <a:spcPct val="35000"/>
            </a:spcAft>
            <a:buNone/>
          </a:pPr>
          <a:r>
            <a:rPr lang="en-GB" sz="1900" kern="1200"/>
            <a:t>Weekly complaints meetings to monitor performance</a:t>
          </a:r>
          <a:endParaRPr lang="en-US" sz="1900" kern="1200"/>
        </a:p>
      </dsp:txBody>
      <dsp:txXfrm>
        <a:off x="1131174" y="3677241"/>
        <a:ext cx="5382429" cy="979371"/>
      </dsp:txXfrm>
    </dsp:sp>
    <dsp:sp modelId="{58DB0908-7B0C-4AC4-9947-33EA31587F46}">
      <dsp:nvSpPr>
        <dsp:cNvPr id="0" name=""/>
        <dsp:cNvSpPr/>
      </dsp:nvSpPr>
      <dsp:spPr>
        <a:xfrm>
          <a:off x="0" y="4901456"/>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C3D7F1-3C45-41CF-906C-CC7DC43FC522}">
      <dsp:nvSpPr>
        <dsp:cNvPr id="0" name=""/>
        <dsp:cNvSpPr/>
      </dsp:nvSpPr>
      <dsp:spPr>
        <a:xfrm>
          <a:off x="296259" y="5121814"/>
          <a:ext cx="538654" cy="53865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7A9E78A-EDB2-4864-94F6-DF72032F5C9F}">
      <dsp:nvSpPr>
        <dsp:cNvPr id="0" name=""/>
        <dsp:cNvSpPr/>
      </dsp:nvSpPr>
      <dsp:spPr>
        <a:xfrm>
          <a:off x="1131174" y="4901456"/>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90000"/>
            </a:lnSpc>
            <a:spcBef>
              <a:spcPct val="0"/>
            </a:spcBef>
            <a:spcAft>
              <a:spcPct val="35000"/>
            </a:spcAft>
            <a:buNone/>
          </a:pPr>
          <a:r>
            <a:rPr lang="en-GB" sz="1900" kern="1200"/>
            <a:t>Final response audits</a:t>
          </a:r>
          <a:endParaRPr lang="en-US" sz="1900" kern="1200"/>
        </a:p>
      </dsp:txBody>
      <dsp:txXfrm>
        <a:off x="1131174" y="4901456"/>
        <a:ext cx="5382429" cy="97937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142342-8F3A-46A2-968B-C78B304F7FE4}" type="datetimeFigureOut">
              <a:rPr lang="en-GB" smtClean="0"/>
              <a:t>07/08/2023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6F97C4-F4B6-480D-A1D0-906E36553CCE}" type="slidenum">
              <a:rPr lang="en-GB" smtClean="0"/>
              <a:t>‹#›</a:t>
            </a:fld>
            <a:endParaRPr lang="en-GB"/>
          </a:p>
        </p:txBody>
      </p:sp>
    </p:spTree>
    <p:extLst>
      <p:ext uri="{BB962C8B-B14F-4D97-AF65-F5344CB8AC3E}">
        <p14:creationId xmlns:p14="http://schemas.microsoft.com/office/powerpoint/2010/main" val="2020632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Housing Repair Complaints are up 131% on Q3 last year, with all of these additional complaints being for Building Services and Asset Compliance. </a:t>
            </a:r>
          </a:p>
          <a:p>
            <a:endParaRPr lang="en-GB" dirty="0"/>
          </a:p>
          <a:p>
            <a:r>
              <a:rPr lang="en-GB" dirty="0"/>
              <a:t>Ask teams about successes. </a:t>
            </a:r>
          </a:p>
        </p:txBody>
      </p:sp>
      <p:sp>
        <p:nvSpPr>
          <p:cNvPr id="4" name="Slide Number Placeholder 3"/>
          <p:cNvSpPr>
            <a:spLocks noGrp="1"/>
          </p:cNvSpPr>
          <p:nvPr>
            <p:ph type="sldNum" sz="quarter" idx="5"/>
          </p:nvPr>
        </p:nvSpPr>
        <p:spPr/>
        <p:txBody>
          <a:bodyPr/>
          <a:lstStyle/>
          <a:p>
            <a:fld id="{656F97C4-F4B6-480D-A1D0-906E36553CCE}" type="slidenum">
              <a:rPr lang="en-GB" smtClean="0"/>
              <a:t>3</a:t>
            </a:fld>
            <a:endParaRPr lang="en-GB"/>
          </a:p>
        </p:txBody>
      </p:sp>
    </p:spTree>
    <p:extLst>
      <p:ext uri="{BB962C8B-B14F-4D97-AF65-F5344CB8AC3E}">
        <p14:creationId xmlns:p14="http://schemas.microsoft.com/office/powerpoint/2010/main" val="2367433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teams about successes </a:t>
            </a:r>
          </a:p>
        </p:txBody>
      </p:sp>
      <p:sp>
        <p:nvSpPr>
          <p:cNvPr id="4" name="Slide Number Placeholder 3"/>
          <p:cNvSpPr>
            <a:spLocks noGrp="1"/>
          </p:cNvSpPr>
          <p:nvPr>
            <p:ph type="sldNum" sz="quarter" idx="5"/>
          </p:nvPr>
        </p:nvSpPr>
        <p:spPr/>
        <p:txBody>
          <a:bodyPr/>
          <a:lstStyle/>
          <a:p>
            <a:fld id="{656F97C4-F4B6-480D-A1D0-906E36553CCE}" type="slidenum">
              <a:rPr lang="en-GB" smtClean="0"/>
              <a:t>4</a:t>
            </a:fld>
            <a:endParaRPr lang="en-GB"/>
          </a:p>
        </p:txBody>
      </p:sp>
    </p:spTree>
    <p:extLst>
      <p:ext uri="{BB962C8B-B14F-4D97-AF65-F5344CB8AC3E}">
        <p14:creationId xmlns:p14="http://schemas.microsoft.com/office/powerpoint/2010/main" val="1907609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Go through stage two complaints received for HR, TS and HS.</a:t>
            </a:r>
          </a:p>
          <a:p>
            <a:endParaRPr lang="en-GB" dirty="0"/>
          </a:p>
          <a:p>
            <a:r>
              <a:rPr lang="en-GB" u="sng" dirty="0"/>
              <a:t>Housing Repairs</a:t>
            </a:r>
          </a:p>
          <a:p>
            <a:r>
              <a:rPr lang="en-GB" dirty="0"/>
              <a:t>Brief overview of the Housing repairs complaints rather than a deep dive on each one. 4 complaints effectively roofing/GHB, where roofing repairs were reported a long time ago (some back to September 2021) and are still waiting on repairs to take place, these complaints also included issues such as damp and mould, insulation and cold properties. These complaints are primarily still ongoing with 2 overdue. </a:t>
            </a:r>
          </a:p>
          <a:p>
            <a:endParaRPr lang="en-GB" dirty="0"/>
          </a:p>
          <a:p>
            <a:r>
              <a:rPr lang="en-GB" dirty="0"/>
              <a:t>Other stage two complaints were about </a:t>
            </a:r>
          </a:p>
          <a:p>
            <a:pPr marL="171450" indent="-171450">
              <a:buFontTx/>
              <a:buChar char="-"/>
            </a:pPr>
            <a:r>
              <a:rPr lang="en-GB" dirty="0"/>
              <a:t>how the tenant had reported issues with their boiler but the issues were not fixed correctly, leading to a higher usage of gas. Both of these complaints are still ongoing 	and the response is not due yet. </a:t>
            </a:r>
          </a:p>
          <a:p>
            <a:pPr marL="171450" indent="-171450">
              <a:buFontTx/>
              <a:buChar char="-"/>
            </a:pPr>
            <a:r>
              <a:rPr lang="en-GB" dirty="0"/>
              <a:t>General delays to repairs or quality of repair </a:t>
            </a:r>
            <a:r>
              <a:rPr lang="en-GB"/>
              <a:t>work undertaken </a:t>
            </a:r>
            <a:endParaRPr lang="en-GB" dirty="0"/>
          </a:p>
          <a:p>
            <a:endParaRPr lang="en-GB" dirty="0"/>
          </a:p>
          <a:p>
            <a:r>
              <a:rPr lang="en-GB" u="sng" dirty="0"/>
              <a:t>Tenancy Services</a:t>
            </a:r>
          </a:p>
          <a:p>
            <a:r>
              <a:rPr lang="en-GB" dirty="0"/>
              <a:t>One complaint was about how the Councils’ had promised bollards along the main road in </a:t>
            </a:r>
            <a:r>
              <a:rPr lang="en-GB" dirty="0" err="1"/>
              <a:t>Chelmondiston</a:t>
            </a:r>
            <a:r>
              <a:rPr lang="en-GB" dirty="0"/>
              <a:t> to prevent parking on grass verges. Through review of the complaint, BMSDC were waiting on information from SCC and the installation of the bollards would be progressed based on the information that SCC provided.</a:t>
            </a:r>
          </a:p>
          <a:p>
            <a:endParaRPr lang="en-GB" dirty="0"/>
          </a:p>
          <a:p>
            <a:r>
              <a:rPr lang="en-GB" dirty="0"/>
              <a:t>The second complaint was regarding an ongoing neighbour dispute, with the complainant feeling as though the tenancy services team had not acted in an appropriate manner and could have taken more steps to prevent the issues that had arisen. The complaint was not upheld as the officers involved had taken the appropriate steps to help </a:t>
            </a:r>
            <a:r>
              <a:rPr lang="en-GB" dirty="0" err="1"/>
              <a:t>deescalte</a:t>
            </a:r>
            <a:r>
              <a:rPr lang="en-GB" dirty="0"/>
              <a:t> the issues between the neighbours.</a:t>
            </a:r>
          </a:p>
          <a:p>
            <a:endParaRPr lang="en-GB" dirty="0"/>
          </a:p>
          <a:p>
            <a:r>
              <a:rPr lang="en-GB" u="sng" dirty="0"/>
              <a:t>Housing Solutions</a:t>
            </a:r>
          </a:p>
          <a:p>
            <a:r>
              <a:rPr lang="en-GB" dirty="0"/>
              <a:t>No stage two complaints received. </a:t>
            </a:r>
          </a:p>
          <a:p>
            <a:endParaRPr lang="en-GB" dirty="0"/>
          </a:p>
        </p:txBody>
      </p:sp>
      <p:sp>
        <p:nvSpPr>
          <p:cNvPr id="4" name="Slide Number Placeholder 3"/>
          <p:cNvSpPr>
            <a:spLocks noGrp="1"/>
          </p:cNvSpPr>
          <p:nvPr>
            <p:ph type="sldNum" sz="quarter" idx="5"/>
          </p:nvPr>
        </p:nvSpPr>
        <p:spPr/>
        <p:txBody>
          <a:bodyPr/>
          <a:lstStyle/>
          <a:p>
            <a:fld id="{656F97C4-F4B6-480D-A1D0-906E36553CCE}" type="slidenum">
              <a:rPr lang="en-GB" smtClean="0"/>
              <a:t>6</a:t>
            </a:fld>
            <a:endParaRPr lang="en-GB"/>
          </a:p>
        </p:txBody>
      </p:sp>
    </p:spTree>
    <p:extLst>
      <p:ext uri="{BB962C8B-B14F-4D97-AF65-F5344CB8AC3E}">
        <p14:creationId xmlns:p14="http://schemas.microsoft.com/office/powerpoint/2010/main" val="2035415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a:solidFill>
                  <a:srgbClr val="000000"/>
                </a:solidFill>
                <a:effectLst/>
                <a:latin typeface="Arial" panose="020B0604020202020204" pitchFamily="34" charset="0"/>
                <a:ea typeface="Calibri" panose="020F0502020204030204" pitchFamily="34" charset="0"/>
              </a:rPr>
              <a:t>The Housing Ombudsman issued 45 complaint handling failure orders between July and September 2022, the highest number since they came into effect in January 2021. The majority of orders, 35, were issued while complaints were still within the landlord’s complaints procedure due to unreasonable delays in accepting or progressing a complaint through the process. Landlords handling of complaints also needs significant improvement with 66% of the complaints about complaint handling investigated by the Ombudsman upheld.  </a:t>
            </a:r>
            <a:r>
              <a:rPr lang="en-GB" sz="1800">
                <a:effectLst/>
                <a:latin typeface="Calibri" panose="020F0502020204030204" pitchFamily="34" charset="0"/>
                <a:ea typeface="Calibri" panose="020F0502020204030204" pitchFamily="34" charset="0"/>
              </a:rPr>
              <a:t> What this means is that the majority of ombudsman upheld cases related to complaint handling rather than the original issue – some of the issues are around time taken to respond to a complaint for example.</a:t>
            </a:r>
            <a:endParaRPr lang="en-GB"/>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a:solidFill>
                  <a:srgbClr val="000000"/>
                </a:solidFill>
                <a:effectLst/>
                <a:latin typeface="Arial" panose="020B0604020202020204" pitchFamily="34" charset="0"/>
                <a:ea typeface="Calibri" panose="020F0502020204030204" pitchFamily="34" charset="0"/>
              </a:rPr>
              <a:t>This has been a consistent theme found by the Ombudsman in its casework with 67% of investigations upheld in 2021-22 involving poor records. more than two thirds of our determinations with a finding of maladministration have identified record keeping as an issue should be a cause of concern for landlords, particularly their governing bodies.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800">
              <a:effectLst/>
              <a:latin typeface="Calibri" panose="020F0502020204030204" pitchFamily="34" charset="0"/>
              <a:ea typeface="Calibri" panose="020F0502020204030204" pitchFamily="34" charset="0"/>
            </a:endParaRPr>
          </a:p>
          <a:p>
            <a:endParaRPr lang="en-GB"/>
          </a:p>
        </p:txBody>
      </p:sp>
      <p:sp>
        <p:nvSpPr>
          <p:cNvPr id="4" name="Slide Number Placeholder 3"/>
          <p:cNvSpPr>
            <a:spLocks noGrp="1"/>
          </p:cNvSpPr>
          <p:nvPr>
            <p:ph type="sldNum" sz="quarter" idx="5"/>
          </p:nvPr>
        </p:nvSpPr>
        <p:spPr/>
        <p:txBody>
          <a:bodyPr/>
          <a:lstStyle/>
          <a:p>
            <a:fld id="{656F97C4-F4B6-480D-A1D0-906E36553CCE}" type="slidenum">
              <a:rPr lang="en-GB" smtClean="0"/>
              <a:t>7</a:t>
            </a:fld>
            <a:endParaRPr lang="en-GB"/>
          </a:p>
        </p:txBody>
      </p:sp>
    </p:spTree>
    <p:extLst>
      <p:ext uri="{BB962C8B-B14F-4D97-AF65-F5344CB8AC3E}">
        <p14:creationId xmlns:p14="http://schemas.microsoft.com/office/powerpoint/2010/main" val="3552723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B8F-6A90-3304-6BAC-6C923008BF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8A9F35F-BD5F-2A46-F20C-5B033A550E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4F8A914-EAF0-A987-442E-6DFDAA44002C}"/>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5" name="Footer Placeholder 4">
            <a:extLst>
              <a:ext uri="{FF2B5EF4-FFF2-40B4-BE49-F238E27FC236}">
                <a16:creationId xmlns:a16="http://schemas.microsoft.com/office/drawing/2014/main" id="{9D27CC33-CA43-FAA6-8CA9-B0A5226551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801293-B79F-52EC-EA10-422F4BF8CFBF}"/>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518239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6A1B0-C4D0-16D1-AA2F-F30A2E1D9D8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898AA24-688D-7AEF-FF77-93545BCAFB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D4F120-F424-9C14-45F4-35D8DE805F0F}"/>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5" name="Footer Placeholder 4">
            <a:extLst>
              <a:ext uri="{FF2B5EF4-FFF2-40B4-BE49-F238E27FC236}">
                <a16:creationId xmlns:a16="http://schemas.microsoft.com/office/drawing/2014/main" id="{D8432A8F-9AE5-6470-6E10-F05E44EC46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631C0B-9F7F-47D3-BC5B-25AD7E06450D}"/>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3171626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EACBE1-A7B0-D939-BA87-5FF9C5C1558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D45379E-A64A-ACEB-E307-651B375A42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B4C4718-BB8A-9810-47B6-FED12A805A43}"/>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5" name="Footer Placeholder 4">
            <a:extLst>
              <a:ext uri="{FF2B5EF4-FFF2-40B4-BE49-F238E27FC236}">
                <a16:creationId xmlns:a16="http://schemas.microsoft.com/office/drawing/2014/main" id="{BB03E856-105F-53A1-3928-8C956DAB78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11B28D-B80C-3F70-FCAD-010C84EC7FB6}"/>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531576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03B99-ABAD-ADAA-9550-85CC77453F1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AF5D52C-6FFC-526F-2E0E-F5702F8E0A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467C85-570A-8230-AD3E-FE185096AAAB}"/>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5" name="Footer Placeholder 4">
            <a:extLst>
              <a:ext uri="{FF2B5EF4-FFF2-40B4-BE49-F238E27FC236}">
                <a16:creationId xmlns:a16="http://schemas.microsoft.com/office/drawing/2014/main" id="{DFC06DD5-5C11-1CCB-7AF2-BFED8FDEB56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0A6620-A1E7-EA70-0940-11AE348EE130}"/>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1390964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5925-E9F8-8F24-E210-5348BAB4BC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75DDDFA-2B6E-D152-641F-FB77959075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6EF21A-2B17-7764-4415-DC85AB7E8FA9}"/>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5" name="Footer Placeholder 4">
            <a:extLst>
              <a:ext uri="{FF2B5EF4-FFF2-40B4-BE49-F238E27FC236}">
                <a16:creationId xmlns:a16="http://schemas.microsoft.com/office/drawing/2014/main" id="{5F498758-8B1F-D20E-5108-C98075B021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B7E949-47E8-EF2A-2114-C86029CECF93}"/>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986251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959F7-5DF1-9C0B-D75D-72756D81CF2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1404862-FBEA-B7F3-0EFC-BA61F70D18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A0203E-9BA8-4A65-D22F-57F430B2CB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24D764D-054B-E1C2-6180-6A56EFDA8995}"/>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6" name="Footer Placeholder 5">
            <a:extLst>
              <a:ext uri="{FF2B5EF4-FFF2-40B4-BE49-F238E27FC236}">
                <a16:creationId xmlns:a16="http://schemas.microsoft.com/office/drawing/2014/main" id="{218438EB-F329-6A7D-CC46-FA6DDBA611C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FB94DB-FE26-6EB0-1829-1F060076EDDE}"/>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217653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4CAFD-690F-DB47-4DCE-532D4C380CE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7959C04-9476-D38C-60C7-82CC8064C1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B18577-337C-F63F-DC35-440C3D718F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8A48C8-4651-EECB-8F29-C8ABD76986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F4DD94-436E-D3FD-6C81-FE2A9EC65C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A0EF7CA-7731-C9AC-6BF4-8E20B8549B7D}"/>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8" name="Footer Placeholder 7">
            <a:extLst>
              <a:ext uri="{FF2B5EF4-FFF2-40B4-BE49-F238E27FC236}">
                <a16:creationId xmlns:a16="http://schemas.microsoft.com/office/drawing/2014/main" id="{C8B51F43-8E10-0DED-BE6B-98D0F55E18C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EBB8268-E8F1-6B8A-40B8-B88B5115C148}"/>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1010423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FCD33-851C-914A-ABBD-E96EDD1A9CC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4C0511E-7AB2-3859-99D5-5B3B3C35B369}"/>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4" name="Footer Placeholder 3">
            <a:extLst>
              <a:ext uri="{FF2B5EF4-FFF2-40B4-BE49-F238E27FC236}">
                <a16:creationId xmlns:a16="http://schemas.microsoft.com/office/drawing/2014/main" id="{E105AD5E-6D31-D225-B8B2-5788628396D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86C19C1-2D6D-E028-4817-A84A237E04F8}"/>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290906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E44600-597E-E45D-6462-1422F60B65A4}"/>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3" name="Footer Placeholder 2">
            <a:extLst>
              <a:ext uri="{FF2B5EF4-FFF2-40B4-BE49-F238E27FC236}">
                <a16:creationId xmlns:a16="http://schemas.microsoft.com/office/drawing/2014/main" id="{43047A46-857A-D5A4-251F-3839D4B87A6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D6E2BF9-B140-91D1-5FAC-18ADD05CE0DA}"/>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2837925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73545-4AEA-BC38-9326-727A39B184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BD7B0B9-DF70-A994-C33B-22DF6FFEFC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AEB287C-A74F-7709-4DF3-CB4FA29AC5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CDA3F7-C1A0-F584-1B4D-0C7F2A8049F2}"/>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6" name="Footer Placeholder 5">
            <a:extLst>
              <a:ext uri="{FF2B5EF4-FFF2-40B4-BE49-F238E27FC236}">
                <a16:creationId xmlns:a16="http://schemas.microsoft.com/office/drawing/2014/main" id="{B88EBEBD-C1A6-0A24-792B-71C0F08EE77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3A6A70-E8B5-1D0B-DE55-CB5AF3564BBE}"/>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615212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ADE34-D7C2-AA56-1EF9-D084C56030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D497313-9B68-A781-C730-38945BFA17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C884DB6-2A89-2800-ACAB-B5D3FC295E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02501F-4EB7-9163-1194-B327DF9CC56F}"/>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6" name="Footer Placeholder 5">
            <a:extLst>
              <a:ext uri="{FF2B5EF4-FFF2-40B4-BE49-F238E27FC236}">
                <a16:creationId xmlns:a16="http://schemas.microsoft.com/office/drawing/2014/main" id="{7E0E1565-4C51-26BF-D618-0D82D26DA54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E8ED685-3B8B-F62E-D67A-48DA37811812}"/>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395644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232012-4E1A-68DB-AE20-A46505AD22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0DC34D8-BCE6-368A-8F54-93D0CB666F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77DCD6-FDDD-826C-A44C-25717EAF15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4C8648-6B53-405C-922C-BE9052C055B5}" type="datetimeFigureOut">
              <a:rPr lang="en-GB" smtClean="0"/>
              <a:t>07/08/2023</a:t>
            </a:fld>
            <a:endParaRPr lang="en-GB"/>
          </a:p>
        </p:txBody>
      </p:sp>
      <p:sp>
        <p:nvSpPr>
          <p:cNvPr id="5" name="Footer Placeholder 4">
            <a:extLst>
              <a:ext uri="{FF2B5EF4-FFF2-40B4-BE49-F238E27FC236}">
                <a16:creationId xmlns:a16="http://schemas.microsoft.com/office/drawing/2014/main" id="{E51E2A66-B169-6B23-B7D1-C5134951C0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8CC05CE-694B-3A98-486E-4CAC100B76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22F9C5-2731-4677-B298-4FABA084D915}" type="slidenum">
              <a:rPr lang="en-GB" smtClean="0"/>
              <a:t>‹#›</a:t>
            </a:fld>
            <a:endParaRPr lang="en-GB"/>
          </a:p>
        </p:txBody>
      </p:sp>
    </p:spTree>
    <p:extLst>
      <p:ext uri="{BB962C8B-B14F-4D97-AF65-F5344CB8AC3E}">
        <p14:creationId xmlns:p14="http://schemas.microsoft.com/office/powerpoint/2010/main" val="595624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0DA391E-1E2E-A269-FFE0-CE282308C680}"/>
              </a:ext>
            </a:extLst>
          </p:cNvPr>
          <p:cNvSpPr>
            <a:spLocks noGrp="1"/>
          </p:cNvSpPr>
          <p:nvPr>
            <p:ph type="ctrTitle"/>
          </p:nvPr>
        </p:nvSpPr>
        <p:spPr>
          <a:xfrm>
            <a:off x="1314824" y="735106"/>
            <a:ext cx="10053763" cy="2928470"/>
          </a:xfrm>
        </p:spPr>
        <p:txBody>
          <a:bodyPr anchor="b">
            <a:normAutofit/>
          </a:bodyPr>
          <a:lstStyle/>
          <a:p>
            <a:pPr algn="l"/>
            <a:r>
              <a:rPr lang="en-GB" sz="4800">
                <a:solidFill>
                  <a:srgbClr val="FFFFFF"/>
                </a:solidFill>
              </a:rPr>
              <a:t>Housing Complaints </a:t>
            </a:r>
            <a:br>
              <a:rPr lang="en-GB" sz="4800">
                <a:solidFill>
                  <a:srgbClr val="FFFFFF"/>
                </a:solidFill>
              </a:rPr>
            </a:br>
            <a:r>
              <a:rPr lang="en-GB" sz="4800">
                <a:solidFill>
                  <a:srgbClr val="FFFFFF"/>
                </a:solidFill>
              </a:rPr>
              <a:t>Task Force</a:t>
            </a:r>
          </a:p>
        </p:txBody>
      </p:sp>
      <p:sp>
        <p:nvSpPr>
          <p:cNvPr id="3" name="Subtitle 2">
            <a:extLst>
              <a:ext uri="{FF2B5EF4-FFF2-40B4-BE49-F238E27FC236}">
                <a16:creationId xmlns:a16="http://schemas.microsoft.com/office/drawing/2014/main" id="{2370597B-9AB7-4338-1A15-8F519B3CF987}"/>
              </a:ext>
            </a:extLst>
          </p:cNvPr>
          <p:cNvSpPr>
            <a:spLocks noGrp="1"/>
          </p:cNvSpPr>
          <p:nvPr>
            <p:ph type="subTitle" idx="1"/>
          </p:nvPr>
        </p:nvSpPr>
        <p:spPr>
          <a:xfrm>
            <a:off x="1350682" y="4870824"/>
            <a:ext cx="10005951" cy="1458258"/>
          </a:xfrm>
        </p:spPr>
        <p:txBody>
          <a:bodyPr anchor="ctr">
            <a:normAutofit/>
          </a:bodyPr>
          <a:lstStyle/>
          <a:p>
            <a:pPr algn="l"/>
            <a:r>
              <a:rPr lang="en-GB"/>
              <a:t>11</a:t>
            </a:r>
            <a:r>
              <a:rPr lang="en-GB" baseline="30000"/>
              <a:t>th</a:t>
            </a:r>
            <a:r>
              <a:rPr lang="en-GB"/>
              <a:t> January 2023</a:t>
            </a:r>
          </a:p>
        </p:txBody>
      </p:sp>
    </p:spTree>
    <p:extLst>
      <p:ext uri="{BB962C8B-B14F-4D97-AF65-F5344CB8AC3E}">
        <p14:creationId xmlns:p14="http://schemas.microsoft.com/office/powerpoint/2010/main" val="3226780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418A3B-41F9-9BB5-3CC7-8C5E166B2DAD}"/>
              </a:ext>
            </a:extLst>
          </p:cNvPr>
          <p:cNvSpPr>
            <a:spLocks noGrp="1"/>
          </p:cNvSpPr>
          <p:nvPr>
            <p:ph type="title"/>
          </p:nvPr>
        </p:nvSpPr>
        <p:spPr>
          <a:xfrm>
            <a:off x="6590662" y="4267832"/>
            <a:ext cx="4805996" cy="1297115"/>
          </a:xfrm>
        </p:spPr>
        <p:txBody>
          <a:bodyPr vert="horz" lIns="91440" tIns="45720" rIns="91440" bIns="45720" rtlCol="0" anchor="t">
            <a:normAutofit/>
          </a:bodyPr>
          <a:lstStyle/>
          <a:p>
            <a:r>
              <a:rPr lang="en-US" sz="4000" kern="1200">
                <a:solidFill>
                  <a:schemeClr val="tx2"/>
                </a:solidFill>
                <a:latin typeface="+mj-lt"/>
                <a:ea typeface="+mj-ea"/>
                <a:cs typeface="+mj-cs"/>
              </a:rPr>
              <a:t>Preventative Actions Identified this Quarter</a:t>
            </a:r>
          </a:p>
        </p:txBody>
      </p:sp>
      <p:pic>
        <p:nvPicPr>
          <p:cNvPr id="7" name="Graphic 6" descr="Warning">
            <a:extLst>
              <a:ext uri="{FF2B5EF4-FFF2-40B4-BE49-F238E27FC236}">
                <a16:creationId xmlns:a16="http://schemas.microsoft.com/office/drawing/2014/main" id="{C427CF10-0A41-C4CE-D1C2-A22152373C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23959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4D2A678-9E8E-0DEF-3299-D2003691E4B7}"/>
              </a:ext>
            </a:extLst>
          </p:cNvPr>
          <p:cNvSpPr>
            <a:spLocks noGrp="1"/>
          </p:cNvSpPr>
          <p:nvPr>
            <p:ph type="title"/>
          </p:nvPr>
        </p:nvSpPr>
        <p:spPr>
          <a:xfrm>
            <a:off x="863029" y="1012004"/>
            <a:ext cx="3416158" cy="4795408"/>
          </a:xfrm>
        </p:spPr>
        <p:txBody>
          <a:bodyPr>
            <a:normAutofit/>
          </a:bodyPr>
          <a:lstStyle/>
          <a:p>
            <a:r>
              <a:rPr lang="en-GB">
                <a:solidFill>
                  <a:srgbClr val="FFFFFF"/>
                </a:solidFill>
              </a:rPr>
              <a:t>Up Next…</a:t>
            </a:r>
          </a:p>
        </p:txBody>
      </p:sp>
      <p:graphicFrame>
        <p:nvGraphicFramePr>
          <p:cNvPr id="5" name="Content Placeholder 2">
            <a:extLst>
              <a:ext uri="{FF2B5EF4-FFF2-40B4-BE49-F238E27FC236}">
                <a16:creationId xmlns:a16="http://schemas.microsoft.com/office/drawing/2014/main" id="{FE6BA3F4-5660-EA93-FFF8-26B54631E316}"/>
              </a:ext>
            </a:extLst>
          </p:cNvPr>
          <p:cNvGraphicFramePr>
            <a:graphicFrameLocks noGrp="1"/>
          </p:cNvGraphicFramePr>
          <p:nvPr>
            <p:ph idx="1"/>
            <p:extLst>
              <p:ext uri="{D42A27DB-BD31-4B8C-83A1-F6EECF244321}">
                <p14:modId xmlns:p14="http://schemas.microsoft.com/office/powerpoint/2010/main" val="3119462862"/>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9899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84BDE8A1-CF8E-50A0-53FD-2B909A9BDA06}"/>
              </a:ext>
            </a:extLst>
          </p:cNvPr>
          <p:cNvSpPr>
            <a:spLocks noGrp="1"/>
          </p:cNvSpPr>
          <p:nvPr>
            <p:ph type="title"/>
          </p:nvPr>
        </p:nvSpPr>
        <p:spPr>
          <a:xfrm>
            <a:off x="777240" y="731519"/>
            <a:ext cx="2845191" cy="3237579"/>
          </a:xfrm>
        </p:spPr>
        <p:txBody>
          <a:bodyPr>
            <a:normAutofit/>
          </a:bodyPr>
          <a:lstStyle/>
          <a:p>
            <a:r>
              <a:rPr lang="en-GB" sz="3800">
                <a:solidFill>
                  <a:srgbClr val="FFFFFF"/>
                </a:solidFill>
              </a:rPr>
              <a:t>Agenda</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D2EDA83-7EF0-4119-0DE7-AA165E09CF60}"/>
              </a:ext>
            </a:extLst>
          </p:cNvPr>
          <p:cNvSpPr>
            <a:spLocks noGrp="1"/>
          </p:cNvSpPr>
          <p:nvPr>
            <p:ph idx="1"/>
          </p:nvPr>
        </p:nvSpPr>
        <p:spPr>
          <a:xfrm>
            <a:off x="4379709" y="686862"/>
            <a:ext cx="7037591" cy="5475129"/>
          </a:xfrm>
        </p:spPr>
        <p:txBody>
          <a:bodyPr anchor="ctr">
            <a:normAutofit/>
          </a:bodyPr>
          <a:lstStyle/>
          <a:p>
            <a:r>
              <a:rPr lang="en-GB" sz="2600" dirty="0"/>
              <a:t>Welcome &amp; Introductions</a:t>
            </a:r>
          </a:p>
          <a:p>
            <a:r>
              <a:rPr lang="en-GB" sz="2600" dirty="0"/>
              <a:t>Actions from Last Meeting – All/Kerry</a:t>
            </a:r>
          </a:p>
          <a:p>
            <a:r>
              <a:rPr lang="en-GB" sz="2600" dirty="0"/>
              <a:t>Q3 figures, trends &amp; preventative actions – James</a:t>
            </a:r>
          </a:p>
          <a:p>
            <a:r>
              <a:rPr lang="en-GB" sz="2600" dirty="0"/>
              <a:t>Housing Ombudsman/Regulator update – David</a:t>
            </a:r>
          </a:p>
          <a:p>
            <a:r>
              <a:rPr lang="en-GB" sz="2600" dirty="0"/>
              <a:t>TSM Q3 results – David</a:t>
            </a:r>
          </a:p>
          <a:p>
            <a:r>
              <a:rPr lang="en-GB" sz="2600" dirty="0"/>
              <a:t>Preventative Actions for this quarter</a:t>
            </a:r>
          </a:p>
          <a:p>
            <a:r>
              <a:rPr lang="en-GB" sz="2600" dirty="0"/>
              <a:t>Up Next…</a:t>
            </a:r>
          </a:p>
          <a:p>
            <a:r>
              <a:rPr lang="en-GB" sz="2600" dirty="0"/>
              <a:t>AOB</a:t>
            </a:r>
          </a:p>
          <a:p>
            <a:endParaRPr lang="en-GB" sz="2600" dirty="0"/>
          </a:p>
          <a:p>
            <a:endParaRPr lang="en-GB" sz="2600" dirty="0"/>
          </a:p>
        </p:txBody>
      </p:sp>
    </p:spTree>
    <p:extLst>
      <p:ext uri="{BB962C8B-B14F-4D97-AF65-F5344CB8AC3E}">
        <p14:creationId xmlns:p14="http://schemas.microsoft.com/office/powerpoint/2010/main" val="541482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46B6A-59DB-7ED2-6E6D-1013C77DF680}"/>
              </a:ext>
            </a:extLst>
          </p:cNvPr>
          <p:cNvSpPr>
            <a:spLocks noGrp="1"/>
          </p:cNvSpPr>
          <p:nvPr>
            <p:ph type="title"/>
          </p:nvPr>
        </p:nvSpPr>
        <p:spPr/>
        <p:txBody>
          <a:bodyPr/>
          <a:lstStyle/>
          <a:p>
            <a:r>
              <a:rPr lang="en-GB"/>
              <a:t>Housing Repair Complaints Q3</a:t>
            </a:r>
          </a:p>
        </p:txBody>
      </p:sp>
      <p:pic>
        <p:nvPicPr>
          <p:cNvPr id="4" name="table">
            <a:extLst>
              <a:ext uri="{FF2B5EF4-FFF2-40B4-BE49-F238E27FC236}">
                <a16:creationId xmlns:a16="http://schemas.microsoft.com/office/drawing/2014/main" id="{6238B2F6-2C0C-BC5C-340B-91B1B78C7DAB}"/>
              </a:ext>
            </a:extLst>
          </p:cNvPr>
          <p:cNvPicPr>
            <a:picLocks noGrp="1" noChangeAspect="1"/>
          </p:cNvPicPr>
          <p:nvPr>
            <p:ph idx="1"/>
          </p:nvPr>
        </p:nvPicPr>
        <p:blipFill>
          <a:blip r:embed="rId3"/>
          <a:stretch>
            <a:fillRect/>
          </a:stretch>
        </p:blipFill>
        <p:spPr>
          <a:xfrm>
            <a:off x="838200" y="1307394"/>
            <a:ext cx="10515600" cy="1857837"/>
          </a:xfrm>
          <a:prstGeom prst="rect">
            <a:avLst/>
          </a:prstGeom>
        </p:spPr>
      </p:pic>
      <p:sp>
        <p:nvSpPr>
          <p:cNvPr id="5" name="TextBox 4">
            <a:extLst>
              <a:ext uri="{FF2B5EF4-FFF2-40B4-BE49-F238E27FC236}">
                <a16:creationId xmlns:a16="http://schemas.microsoft.com/office/drawing/2014/main" id="{20500AC4-08ED-6DD8-D65D-598E9C88F92C}"/>
              </a:ext>
            </a:extLst>
          </p:cNvPr>
          <p:cNvSpPr txBox="1"/>
          <p:nvPr/>
        </p:nvSpPr>
        <p:spPr>
          <a:xfrm>
            <a:off x="838200" y="3165231"/>
            <a:ext cx="10515600" cy="1815882"/>
          </a:xfrm>
          <a:prstGeom prst="rect">
            <a:avLst/>
          </a:prstGeom>
          <a:noFill/>
        </p:spPr>
        <p:txBody>
          <a:bodyPr wrap="square" rtlCol="0">
            <a:spAutoFit/>
          </a:bodyPr>
          <a:lstStyle/>
          <a:p>
            <a:r>
              <a:rPr lang="en-GB" sz="1400" u="sng" dirty="0"/>
              <a:t>Response Times</a:t>
            </a:r>
          </a:p>
          <a:p>
            <a:r>
              <a:rPr lang="en-GB" sz="1400" dirty="0"/>
              <a:t>The average complaint response time in Q3 was 13.5 working days, and we saw 57% of complaint responses breach their response deadline. This data is only for complaints responded to and not complaints that are still outstanding.</a:t>
            </a:r>
          </a:p>
          <a:p>
            <a:endParaRPr lang="en-GB" sz="1400" dirty="0"/>
          </a:p>
          <a:p>
            <a:r>
              <a:rPr lang="en-GB" sz="1400" u="sng" dirty="0"/>
              <a:t>Themes &amp; Trends</a:t>
            </a:r>
          </a:p>
          <a:p>
            <a:r>
              <a:rPr lang="en-GB" sz="1400" dirty="0"/>
              <a:t>Lack of communication, delays to repair works, contractors/operatives turning up at times without scheduling or not the scheduled time. </a:t>
            </a:r>
          </a:p>
          <a:p>
            <a:endParaRPr lang="en-GB" sz="1400" dirty="0"/>
          </a:p>
          <a:p>
            <a:r>
              <a:rPr lang="en-GB" sz="1400" dirty="0"/>
              <a:t>The majority recent of complaints received are regarding boilers, roofing and damp and mould.</a:t>
            </a:r>
            <a:endParaRPr lang="en-GB" sz="1400" dirty="0">
              <a:highlight>
                <a:srgbClr val="FFFF00"/>
              </a:highlight>
            </a:endParaRPr>
          </a:p>
        </p:txBody>
      </p:sp>
    </p:spTree>
    <p:extLst>
      <p:ext uri="{BB962C8B-B14F-4D97-AF65-F5344CB8AC3E}">
        <p14:creationId xmlns:p14="http://schemas.microsoft.com/office/powerpoint/2010/main" val="1468755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1079A-1A1C-833E-3BAF-6C5A3B31B45B}"/>
              </a:ext>
            </a:extLst>
          </p:cNvPr>
          <p:cNvSpPr>
            <a:spLocks noGrp="1"/>
          </p:cNvSpPr>
          <p:nvPr>
            <p:ph type="title"/>
          </p:nvPr>
        </p:nvSpPr>
        <p:spPr>
          <a:xfrm>
            <a:off x="838200" y="365126"/>
            <a:ext cx="10515600" cy="584444"/>
          </a:xfrm>
        </p:spPr>
        <p:txBody>
          <a:bodyPr>
            <a:normAutofit fontScale="90000"/>
          </a:bodyPr>
          <a:lstStyle/>
          <a:p>
            <a:r>
              <a:rPr lang="en-GB" sz="3600"/>
              <a:t>Tenancy Services &amp; Housing Solutions Complaints Q3</a:t>
            </a:r>
          </a:p>
        </p:txBody>
      </p:sp>
      <p:pic>
        <p:nvPicPr>
          <p:cNvPr id="12" name="Content Placeholder 11">
            <a:extLst>
              <a:ext uri="{FF2B5EF4-FFF2-40B4-BE49-F238E27FC236}">
                <a16:creationId xmlns:a16="http://schemas.microsoft.com/office/drawing/2014/main" id="{5AB099CB-3F3B-E11D-0671-CBF769F1C7C2}"/>
              </a:ext>
            </a:extLst>
          </p:cNvPr>
          <p:cNvPicPr>
            <a:picLocks noGrp="1" noChangeAspect="1"/>
          </p:cNvPicPr>
          <p:nvPr>
            <p:ph idx="1"/>
          </p:nvPr>
        </p:nvPicPr>
        <p:blipFill>
          <a:blip r:embed="rId3"/>
          <a:stretch>
            <a:fillRect/>
          </a:stretch>
        </p:blipFill>
        <p:spPr>
          <a:xfrm>
            <a:off x="838200" y="949570"/>
            <a:ext cx="6261135" cy="1603387"/>
          </a:xfrm>
        </p:spPr>
      </p:pic>
      <p:sp>
        <p:nvSpPr>
          <p:cNvPr id="14" name="TextBox 13">
            <a:extLst>
              <a:ext uri="{FF2B5EF4-FFF2-40B4-BE49-F238E27FC236}">
                <a16:creationId xmlns:a16="http://schemas.microsoft.com/office/drawing/2014/main" id="{639B3520-C709-B316-CA94-133E5F752449}"/>
              </a:ext>
            </a:extLst>
          </p:cNvPr>
          <p:cNvSpPr txBox="1"/>
          <p:nvPr/>
        </p:nvSpPr>
        <p:spPr>
          <a:xfrm>
            <a:off x="838200" y="2552957"/>
            <a:ext cx="10515600" cy="3816429"/>
          </a:xfrm>
          <a:prstGeom prst="rect">
            <a:avLst/>
          </a:prstGeom>
          <a:noFill/>
        </p:spPr>
        <p:txBody>
          <a:bodyPr wrap="square">
            <a:spAutoFit/>
          </a:bodyPr>
          <a:lstStyle/>
          <a:p>
            <a:r>
              <a:rPr lang="en-GB" sz="1400" u="sng" dirty="0"/>
              <a:t>Response Times </a:t>
            </a:r>
          </a:p>
          <a:p>
            <a:r>
              <a:rPr lang="en-GB" sz="1400" dirty="0"/>
              <a:t>The average complaint response time in Q3 was 7.1 working days for tenancy services and 9.5 working days for Housing Solutions. Tenancy services saw 40% of complaints breach their response deadline, whilst housing solutions saw 25% breach.</a:t>
            </a:r>
          </a:p>
          <a:p>
            <a:r>
              <a:rPr lang="en-GB" sz="1400" dirty="0"/>
              <a:t> </a:t>
            </a:r>
          </a:p>
          <a:p>
            <a:r>
              <a:rPr lang="en-GB" sz="1400" u="sng" dirty="0"/>
              <a:t>Themes &amp; Trends</a:t>
            </a:r>
          </a:p>
          <a:p>
            <a:r>
              <a:rPr lang="en-GB" sz="1400" dirty="0"/>
              <a:t>Housing Solutions: </a:t>
            </a:r>
          </a:p>
          <a:p>
            <a:r>
              <a:rPr lang="en-GB" sz="1400" dirty="0"/>
              <a:t>Lack of progress when going through the homelessness application</a:t>
            </a:r>
          </a:p>
          <a:p>
            <a:r>
              <a:rPr lang="en-GB" sz="1400" dirty="0"/>
              <a:t>Lack of support whilst applying for household support grant</a:t>
            </a:r>
          </a:p>
          <a:p>
            <a:endParaRPr lang="en-GB" sz="1400" dirty="0"/>
          </a:p>
          <a:p>
            <a:r>
              <a:rPr lang="en-GB" sz="1400" dirty="0"/>
              <a:t>Tenancy Services:</a:t>
            </a:r>
          </a:p>
          <a:p>
            <a:r>
              <a:rPr lang="en-GB" sz="1400" dirty="0"/>
              <a:t>Majority of complaints regarding a neighbour dispute, which could have been actioned outside of the complaints system</a:t>
            </a:r>
          </a:p>
          <a:p>
            <a:endParaRPr lang="en-GB" sz="1400" dirty="0"/>
          </a:p>
          <a:p>
            <a:r>
              <a:rPr lang="en-GB" sz="1400" dirty="0"/>
              <a:t>Both Tenancy Services and Housing Solutions receive complaints that are better placed being received outside of the complaints system, whether this be anti-social behaviour report forms or a Gateway to Homechoice banding appeal. In Q3 tenancy services closed 3 as outside of the complaints system and housing solutions closed 2. </a:t>
            </a:r>
          </a:p>
          <a:p>
            <a:endParaRPr lang="en-GB" sz="1400" dirty="0"/>
          </a:p>
          <a:p>
            <a:endParaRPr lang="en-GB" u="sng">
              <a:highlight>
                <a:srgbClr val="FFFF00"/>
              </a:highlight>
            </a:endParaRPr>
          </a:p>
        </p:txBody>
      </p:sp>
    </p:spTree>
    <p:extLst>
      <p:ext uri="{BB962C8B-B14F-4D97-AF65-F5344CB8AC3E}">
        <p14:creationId xmlns:p14="http://schemas.microsoft.com/office/powerpoint/2010/main" val="1544201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2AAFA-7D04-4C42-10F6-03BA11663753}"/>
              </a:ext>
            </a:extLst>
          </p:cNvPr>
          <p:cNvSpPr>
            <a:spLocks noGrp="1"/>
          </p:cNvSpPr>
          <p:nvPr>
            <p:ph type="title"/>
          </p:nvPr>
        </p:nvSpPr>
        <p:spPr/>
        <p:txBody>
          <a:bodyPr/>
          <a:lstStyle/>
          <a:p>
            <a:r>
              <a:rPr lang="en-GB"/>
              <a:t>Calendar Year Comparison</a:t>
            </a:r>
          </a:p>
        </p:txBody>
      </p:sp>
      <p:sp>
        <p:nvSpPr>
          <p:cNvPr id="3" name="Content Placeholder 2">
            <a:extLst>
              <a:ext uri="{FF2B5EF4-FFF2-40B4-BE49-F238E27FC236}">
                <a16:creationId xmlns:a16="http://schemas.microsoft.com/office/drawing/2014/main" id="{11B5BDE9-5018-87AD-5919-CA29255205B2}"/>
              </a:ext>
            </a:extLst>
          </p:cNvPr>
          <p:cNvSpPr>
            <a:spLocks noGrp="1"/>
          </p:cNvSpPr>
          <p:nvPr>
            <p:ph idx="1"/>
          </p:nvPr>
        </p:nvSpPr>
        <p:spPr>
          <a:xfrm>
            <a:off x="965200" y="3286736"/>
            <a:ext cx="10515600" cy="659667"/>
          </a:xfrm>
        </p:spPr>
        <p:txBody>
          <a:bodyPr>
            <a:normAutofit/>
          </a:bodyPr>
          <a:lstStyle/>
          <a:p>
            <a:pPr marL="0" indent="0">
              <a:buNone/>
            </a:pPr>
            <a:r>
              <a:rPr lang="en-GB" sz="1800"/>
              <a:t>Data between 1</a:t>
            </a:r>
            <a:r>
              <a:rPr lang="en-GB" sz="1800" baseline="30000"/>
              <a:t>st</a:t>
            </a:r>
            <a:r>
              <a:rPr lang="en-GB" sz="1800"/>
              <a:t> January 2021 – 31</a:t>
            </a:r>
            <a:r>
              <a:rPr lang="en-GB" sz="1800" baseline="30000"/>
              <a:t>st</a:t>
            </a:r>
            <a:r>
              <a:rPr lang="en-GB" sz="1800"/>
              <a:t> December 2021 compared to 1</a:t>
            </a:r>
            <a:r>
              <a:rPr lang="en-GB" sz="1800" baseline="30000"/>
              <a:t>st</a:t>
            </a:r>
            <a:r>
              <a:rPr lang="en-GB" sz="1800"/>
              <a:t> January 2022 – 31</a:t>
            </a:r>
            <a:r>
              <a:rPr lang="en-GB" sz="1800" baseline="30000"/>
              <a:t>st</a:t>
            </a:r>
            <a:r>
              <a:rPr lang="en-GB" sz="1800"/>
              <a:t> January 2022.</a:t>
            </a:r>
          </a:p>
        </p:txBody>
      </p:sp>
      <p:graphicFrame>
        <p:nvGraphicFramePr>
          <p:cNvPr id="4" name="Table 4">
            <a:extLst>
              <a:ext uri="{FF2B5EF4-FFF2-40B4-BE49-F238E27FC236}">
                <a16:creationId xmlns:a16="http://schemas.microsoft.com/office/drawing/2014/main" id="{B8678791-5004-2DF0-695F-C6505C7A1FCC}"/>
              </a:ext>
            </a:extLst>
          </p:cNvPr>
          <p:cNvGraphicFramePr>
            <a:graphicFrameLocks noGrp="1"/>
          </p:cNvGraphicFramePr>
          <p:nvPr>
            <p:extLst>
              <p:ext uri="{D42A27DB-BD31-4B8C-83A1-F6EECF244321}">
                <p14:modId xmlns:p14="http://schemas.microsoft.com/office/powerpoint/2010/main" val="2618471615"/>
              </p:ext>
            </p:extLst>
          </p:nvPr>
        </p:nvGraphicFramePr>
        <p:xfrm>
          <a:off x="965200" y="1488831"/>
          <a:ext cx="9984156" cy="1752600"/>
        </p:xfrm>
        <a:graphic>
          <a:graphicData uri="http://schemas.openxmlformats.org/drawingml/2006/table">
            <a:tbl>
              <a:tblPr firstRow="1" bandRow="1">
                <a:tableStyleId>{5C22544A-7EE6-4342-B048-85BDC9FD1C3A}</a:tableStyleId>
              </a:tblPr>
              <a:tblGrid>
                <a:gridCol w="1664026">
                  <a:extLst>
                    <a:ext uri="{9D8B030D-6E8A-4147-A177-3AD203B41FA5}">
                      <a16:colId xmlns:a16="http://schemas.microsoft.com/office/drawing/2014/main" val="909623913"/>
                    </a:ext>
                  </a:extLst>
                </a:gridCol>
                <a:gridCol w="1664026">
                  <a:extLst>
                    <a:ext uri="{9D8B030D-6E8A-4147-A177-3AD203B41FA5}">
                      <a16:colId xmlns:a16="http://schemas.microsoft.com/office/drawing/2014/main" val="2812299380"/>
                    </a:ext>
                  </a:extLst>
                </a:gridCol>
                <a:gridCol w="1664026">
                  <a:extLst>
                    <a:ext uri="{9D8B030D-6E8A-4147-A177-3AD203B41FA5}">
                      <a16:colId xmlns:a16="http://schemas.microsoft.com/office/drawing/2014/main" val="377970092"/>
                    </a:ext>
                  </a:extLst>
                </a:gridCol>
                <a:gridCol w="1664026">
                  <a:extLst>
                    <a:ext uri="{9D8B030D-6E8A-4147-A177-3AD203B41FA5}">
                      <a16:colId xmlns:a16="http://schemas.microsoft.com/office/drawing/2014/main" val="3639170113"/>
                    </a:ext>
                  </a:extLst>
                </a:gridCol>
                <a:gridCol w="1664026">
                  <a:extLst>
                    <a:ext uri="{9D8B030D-6E8A-4147-A177-3AD203B41FA5}">
                      <a16:colId xmlns:a16="http://schemas.microsoft.com/office/drawing/2014/main" val="1156934520"/>
                    </a:ext>
                  </a:extLst>
                </a:gridCol>
                <a:gridCol w="1664026">
                  <a:extLst>
                    <a:ext uri="{9D8B030D-6E8A-4147-A177-3AD203B41FA5}">
                      <a16:colId xmlns:a16="http://schemas.microsoft.com/office/drawing/2014/main" val="3836033832"/>
                    </a:ext>
                  </a:extLst>
                </a:gridCol>
              </a:tblGrid>
              <a:tr h="370840">
                <a:tc>
                  <a:txBody>
                    <a:bodyPr/>
                    <a:lstStyle/>
                    <a:p>
                      <a:endParaRPr lang="en-GB"/>
                    </a:p>
                  </a:txBody>
                  <a:tcPr/>
                </a:tc>
                <a:tc>
                  <a:txBody>
                    <a:bodyPr/>
                    <a:lstStyle/>
                    <a:p>
                      <a:r>
                        <a:rPr lang="en-GB"/>
                        <a:t>Building Services</a:t>
                      </a:r>
                    </a:p>
                  </a:txBody>
                  <a:tcPr/>
                </a:tc>
                <a:tc>
                  <a:txBody>
                    <a:bodyPr/>
                    <a:lstStyle/>
                    <a:p>
                      <a:r>
                        <a:rPr lang="en-GB"/>
                        <a:t>Asset Management</a:t>
                      </a:r>
                    </a:p>
                  </a:txBody>
                  <a:tcPr/>
                </a:tc>
                <a:tc>
                  <a:txBody>
                    <a:bodyPr/>
                    <a:lstStyle/>
                    <a:p>
                      <a:r>
                        <a:rPr lang="en-GB"/>
                        <a:t>Asset Compliance </a:t>
                      </a:r>
                    </a:p>
                  </a:txBody>
                  <a:tcPr/>
                </a:tc>
                <a:tc>
                  <a:txBody>
                    <a:bodyPr/>
                    <a:lstStyle/>
                    <a:p>
                      <a:r>
                        <a:rPr lang="en-GB"/>
                        <a:t>Tenancy Services</a:t>
                      </a:r>
                    </a:p>
                  </a:txBody>
                  <a:tcPr/>
                </a:tc>
                <a:tc>
                  <a:txBody>
                    <a:bodyPr/>
                    <a:lstStyle/>
                    <a:p>
                      <a:r>
                        <a:rPr lang="en-GB"/>
                        <a:t>Housing Solutions </a:t>
                      </a:r>
                    </a:p>
                  </a:txBody>
                  <a:tcPr/>
                </a:tc>
                <a:extLst>
                  <a:ext uri="{0D108BD9-81ED-4DB2-BD59-A6C34878D82A}">
                    <a16:rowId xmlns:a16="http://schemas.microsoft.com/office/drawing/2014/main" val="89594796"/>
                  </a:ext>
                </a:extLst>
              </a:tr>
              <a:tr h="370840">
                <a:tc>
                  <a:txBody>
                    <a:bodyPr/>
                    <a:lstStyle/>
                    <a:p>
                      <a:r>
                        <a:rPr lang="en-GB"/>
                        <a:t>2021</a:t>
                      </a:r>
                    </a:p>
                  </a:txBody>
                  <a:tcPr/>
                </a:tc>
                <a:tc>
                  <a:txBody>
                    <a:bodyPr/>
                    <a:lstStyle/>
                    <a:p>
                      <a:r>
                        <a:rPr lang="en-GB"/>
                        <a:t>215</a:t>
                      </a:r>
                    </a:p>
                  </a:txBody>
                  <a:tcPr/>
                </a:tc>
                <a:tc>
                  <a:txBody>
                    <a:bodyPr/>
                    <a:lstStyle/>
                    <a:p>
                      <a:r>
                        <a:rPr lang="en-GB"/>
                        <a:t>15</a:t>
                      </a:r>
                    </a:p>
                  </a:txBody>
                  <a:tcPr/>
                </a:tc>
                <a:tc>
                  <a:txBody>
                    <a:bodyPr/>
                    <a:lstStyle/>
                    <a:p>
                      <a:r>
                        <a:rPr lang="en-GB"/>
                        <a:t>52</a:t>
                      </a:r>
                    </a:p>
                  </a:txBody>
                  <a:tcPr/>
                </a:tc>
                <a:tc>
                  <a:txBody>
                    <a:bodyPr/>
                    <a:lstStyle/>
                    <a:p>
                      <a:r>
                        <a:rPr lang="en-GB"/>
                        <a:t>54</a:t>
                      </a:r>
                    </a:p>
                  </a:txBody>
                  <a:tcPr/>
                </a:tc>
                <a:tc>
                  <a:txBody>
                    <a:bodyPr/>
                    <a:lstStyle/>
                    <a:p>
                      <a:r>
                        <a:rPr lang="en-GB"/>
                        <a:t>58</a:t>
                      </a:r>
                    </a:p>
                  </a:txBody>
                  <a:tcPr/>
                </a:tc>
                <a:extLst>
                  <a:ext uri="{0D108BD9-81ED-4DB2-BD59-A6C34878D82A}">
                    <a16:rowId xmlns:a16="http://schemas.microsoft.com/office/drawing/2014/main" val="4159450604"/>
                  </a:ext>
                </a:extLst>
              </a:tr>
              <a:tr h="370840">
                <a:tc>
                  <a:txBody>
                    <a:bodyPr/>
                    <a:lstStyle/>
                    <a:p>
                      <a:r>
                        <a:rPr lang="en-GB"/>
                        <a:t>2022</a:t>
                      </a:r>
                    </a:p>
                  </a:txBody>
                  <a:tcPr/>
                </a:tc>
                <a:tc>
                  <a:txBody>
                    <a:bodyPr/>
                    <a:lstStyle/>
                    <a:p>
                      <a:r>
                        <a:rPr lang="en-GB"/>
                        <a:t>286</a:t>
                      </a:r>
                    </a:p>
                  </a:txBody>
                  <a:tcPr/>
                </a:tc>
                <a:tc>
                  <a:txBody>
                    <a:bodyPr/>
                    <a:lstStyle/>
                    <a:p>
                      <a:r>
                        <a:rPr lang="en-GB"/>
                        <a:t>100</a:t>
                      </a:r>
                    </a:p>
                  </a:txBody>
                  <a:tcPr/>
                </a:tc>
                <a:tc>
                  <a:txBody>
                    <a:bodyPr/>
                    <a:lstStyle/>
                    <a:p>
                      <a:r>
                        <a:rPr lang="en-GB"/>
                        <a:t>67</a:t>
                      </a:r>
                    </a:p>
                  </a:txBody>
                  <a:tcPr/>
                </a:tc>
                <a:tc>
                  <a:txBody>
                    <a:bodyPr/>
                    <a:lstStyle/>
                    <a:p>
                      <a:r>
                        <a:rPr lang="en-GB"/>
                        <a:t>40</a:t>
                      </a:r>
                    </a:p>
                  </a:txBody>
                  <a:tcPr/>
                </a:tc>
                <a:tc>
                  <a:txBody>
                    <a:bodyPr/>
                    <a:lstStyle/>
                    <a:p>
                      <a:r>
                        <a:rPr lang="en-GB"/>
                        <a:t>37</a:t>
                      </a:r>
                    </a:p>
                  </a:txBody>
                  <a:tcPr/>
                </a:tc>
                <a:extLst>
                  <a:ext uri="{0D108BD9-81ED-4DB2-BD59-A6C34878D82A}">
                    <a16:rowId xmlns:a16="http://schemas.microsoft.com/office/drawing/2014/main" val="2242443303"/>
                  </a:ext>
                </a:extLst>
              </a:tr>
              <a:tr h="370840">
                <a:tc>
                  <a:txBody>
                    <a:bodyPr/>
                    <a:lstStyle/>
                    <a:p>
                      <a:r>
                        <a:rPr lang="en-GB"/>
                        <a:t>% Change</a:t>
                      </a:r>
                    </a:p>
                  </a:txBody>
                  <a:tcPr/>
                </a:tc>
                <a:tc>
                  <a:txBody>
                    <a:bodyPr/>
                    <a:lstStyle/>
                    <a:p>
                      <a:r>
                        <a:rPr lang="en-GB">
                          <a:solidFill>
                            <a:srgbClr val="FF0000"/>
                          </a:solidFill>
                        </a:rPr>
                        <a:t>+33%</a:t>
                      </a:r>
                    </a:p>
                  </a:txBody>
                  <a:tcPr/>
                </a:tc>
                <a:tc>
                  <a:txBody>
                    <a:bodyPr/>
                    <a:lstStyle/>
                    <a:p>
                      <a:r>
                        <a:rPr lang="en-GB">
                          <a:solidFill>
                            <a:srgbClr val="FF0000"/>
                          </a:solidFill>
                        </a:rPr>
                        <a:t>567%</a:t>
                      </a:r>
                    </a:p>
                  </a:txBody>
                  <a:tcPr/>
                </a:tc>
                <a:tc>
                  <a:txBody>
                    <a:bodyPr/>
                    <a:lstStyle/>
                    <a:p>
                      <a:r>
                        <a:rPr lang="en-GB">
                          <a:solidFill>
                            <a:srgbClr val="FF0000"/>
                          </a:solidFill>
                        </a:rPr>
                        <a:t>29%</a:t>
                      </a:r>
                    </a:p>
                  </a:txBody>
                  <a:tcPr/>
                </a:tc>
                <a:tc>
                  <a:txBody>
                    <a:bodyPr/>
                    <a:lstStyle/>
                    <a:p>
                      <a:r>
                        <a:rPr lang="en-GB">
                          <a:solidFill>
                            <a:schemeClr val="accent6"/>
                          </a:solidFill>
                        </a:rPr>
                        <a:t>-26%</a:t>
                      </a:r>
                    </a:p>
                  </a:txBody>
                  <a:tcPr/>
                </a:tc>
                <a:tc>
                  <a:txBody>
                    <a:bodyPr/>
                    <a:lstStyle/>
                    <a:p>
                      <a:r>
                        <a:rPr lang="en-GB">
                          <a:solidFill>
                            <a:schemeClr val="accent6"/>
                          </a:solidFill>
                        </a:rPr>
                        <a:t>-36%</a:t>
                      </a:r>
                    </a:p>
                  </a:txBody>
                  <a:tcPr/>
                </a:tc>
                <a:extLst>
                  <a:ext uri="{0D108BD9-81ED-4DB2-BD59-A6C34878D82A}">
                    <a16:rowId xmlns:a16="http://schemas.microsoft.com/office/drawing/2014/main" val="152053201"/>
                  </a:ext>
                </a:extLst>
              </a:tr>
            </a:tbl>
          </a:graphicData>
        </a:graphic>
      </p:graphicFrame>
    </p:spTree>
    <p:extLst>
      <p:ext uri="{BB962C8B-B14F-4D97-AF65-F5344CB8AC3E}">
        <p14:creationId xmlns:p14="http://schemas.microsoft.com/office/powerpoint/2010/main" val="3052177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6B305-76DB-6587-B26B-FCADF4F40377}"/>
              </a:ext>
            </a:extLst>
          </p:cNvPr>
          <p:cNvSpPr>
            <a:spLocks noGrp="1"/>
          </p:cNvSpPr>
          <p:nvPr>
            <p:ph type="title"/>
          </p:nvPr>
        </p:nvSpPr>
        <p:spPr/>
        <p:txBody>
          <a:bodyPr/>
          <a:lstStyle/>
          <a:p>
            <a:r>
              <a:rPr lang="en-GB"/>
              <a:t>Stage Two Complaints &amp; Housing Ombudsman Cases</a:t>
            </a:r>
          </a:p>
        </p:txBody>
      </p:sp>
      <p:sp>
        <p:nvSpPr>
          <p:cNvPr id="3" name="Content Placeholder 2">
            <a:extLst>
              <a:ext uri="{FF2B5EF4-FFF2-40B4-BE49-F238E27FC236}">
                <a16:creationId xmlns:a16="http://schemas.microsoft.com/office/drawing/2014/main" id="{8C79CE46-3DB7-1498-DB60-11904C3D1F97}"/>
              </a:ext>
            </a:extLst>
          </p:cNvPr>
          <p:cNvSpPr>
            <a:spLocks noGrp="1"/>
          </p:cNvSpPr>
          <p:nvPr>
            <p:ph idx="1"/>
          </p:nvPr>
        </p:nvSpPr>
        <p:spPr/>
        <p:txBody>
          <a:bodyPr>
            <a:normAutofit fontScale="85000" lnSpcReduction="20000"/>
          </a:bodyPr>
          <a:lstStyle/>
          <a:p>
            <a:pPr marL="0" indent="0">
              <a:buNone/>
            </a:pPr>
            <a:r>
              <a:rPr lang="en-GB" u="sng"/>
              <a:t>Stage Two</a:t>
            </a:r>
          </a:p>
          <a:p>
            <a:r>
              <a:rPr lang="en-GB"/>
              <a:t>There were </a:t>
            </a:r>
            <a:r>
              <a:rPr lang="en-GB" dirty="0"/>
              <a:t>13 </a:t>
            </a:r>
            <a:r>
              <a:rPr lang="en-GB"/>
              <a:t>Stage Two complaints received for Housing in Q3. This is broken down between </a:t>
            </a:r>
            <a:r>
              <a:rPr lang="en-GB" dirty="0"/>
              <a:t>11 </a:t>
            </a:r>
            <a:r>
              <a:rPr lang="en-GB"/>
              <a:t>for Housing Repairs, </a:t>
            </a:r>
            <a:r>
              <a:rPr lang="en-GB" dirty="0"/>
              <a:t>2 </a:t>
            </a:r>
            <a:r>
              <a:rPr lang="en-GB"/>
              <a:t>for Tenancy </a:t>
            </a:r>
            <a:r>
              <a:rPr lang="en-GB" dirty="0"/>
              <a:t>Services</a:t>
            </a:r>
            <a:r>
              <a:rPr lang="en-GB"/>
              <a:t>, &amp; </a:t>
            </a:r>
            <a:r>
              <a:rPr lang="en-GB" dirty="0"/>
              <a:t>0 </a:t>
            </a:r>
            <a:r>
              <a:rPr lang="en-GB"/>
              <a:t>for Housing Solutions.</a:t>
            </a:r>
          </a:p>
          <a:p>
            <a:pPr marL="0" indent="0">
              <a:buNone/>
            </a:pPr>
            <a:endParaRPr lang="en-GB"/>
          </a:p>
          <a:p>
            <a:pPr marL="0" indent="0">
              <a:buNone/>
            </a:pPr>
            <a:r>
              <a:rPr lang="en-GB" u="sng"/>
              <a:t>Ombudsman Cases</a:t>
            </a:r>
          </a:p>
          <a:p>
            <a:r>
              <a:rPr lang="en-GB"/>
              <a:t>In Q3 there was one request for information from the Housing Ombudsman</a:t>
            </a:r>
          </a:p>
          <a:p>
            <a:r>
              <a:rPr lang="en-GB"/>
              <a:t>Information was provided prior to Christmas however, the Councils’ have not yet heard back the timescale the Ombudsman are working to</a:t>
            </a:r>
          </a:p>
          <a:p>
            <a:r>
              <a:rPr lang="en-GB" dirty="0"/>
              <a:t>The tenant complained that the Councils did not take enough preventative actions in regards to rodents entering the property and that we did not carry out repairs in a timely manner. </a:t>
            </a:r>
          </a:p>
        </p:txBody>
      </p:sp>
    </p:spTree>
    <p:extLst>
      <p:ext uri="{BB962C8B-B14F-4D97-AF65-F5344CB8AC3E}">
        <p14:creationId xmlns:p14="http://schemas.microsoft.com/office/powerpoint/2010/main" val="1236619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A65B00-89A2-4DE8-5611-815578C38020}"/>
              </a:ext>
            </a:extLst>
          </p:cNvPr>
          <p:cNvSpPr>
            <a:spLocks noGrp="1"/>
          </p:cNvSpPr>
          <p:nvPr>
            <p:ph type="title"/>
          </p:nvPr>
        </p:nvSpPr>
        <p:spPr>
          <a:xfrm>
            <a:off x="524741" y="620392"/>
            <a:ext cx="3808268" cy="5504688"/>
          </a:xfrm>
        </p:spPr>
        <p:txBody>
          <a:bodyPr>
            <a:normAutofit/>
          </a:bodyPr>
          <a:lstStyle/>
          <a:p>
            <a:r>
              <a:rPr lang="en-GB" sz="5100">
                <a:solidFill>
                  <a:schemeClr val="bg1"/>
                </a:solidFill>
              </a:rPr>
              <a:t>Housing Ombudsman Update</a:t>
            </a:r>
          </a:p>
        </p:txBody>
      </p:sp>
      <p:graphicFrame>
        <p:nvGraphicFramePr>
          <p:cNvPr id="5" name="Content Placeholder 2">
            <a:extLst>
              <a:ext uri="{FF2B5EF4-FFF2-40B4-BE49-F238E27FC236}">
                <a16:creationId xmlns:a16="http://schemas.microsoft.com/office/drawing/2014/main" id="{E6A00135-2581-7A47-F8DE-D92A068AD42A}"/>
              </a:ext>
            </a:extLst>
          </p:cNvPr>
          <p:cNvGraphicFramePr>
            <a:graphicFrameLocks noGrp="1"/>
          </p:cNvGraphicFramePr>
          <p:nvPr>
            <p:ph idx="1"/>
            <p:extLst>
              <p:ext uri="{D42A27DB-BD31-4B8C-83A1-F6EECF244321}">
                <p14:modId xmlns:p14="http://schemas.microsoft.com/office/powerpoint/2010/main" val="3151577406"/>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15441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9">
            <a:extLst>
              <a:ext uri="{FF2B5EF4-FFF2-40B4-BE49-F238E27FC236}">
                <a16:creationId xmlns:a16="http://schemas.microsoft.com/office/drawing/2014/main" id="{FF9B822F-893E-44C8-963C-64F50ACECB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1">
            <a:extLst>
              <a:ext uri="{FF2B5EF4-FFF2-40B4-BE49-F238E27FC236}">
                <a16:creationId xmlns:a16="http://schemas.microsoft.com/office/drawing/2014/main" id="{EBF87945-A001-489F-9D9B-7D9435F0B9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8639" y="347471"/>
            <a:ext cx="11100816" cy="180136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8139A-1E00-0376-8C9E-2FEA13BA1AF3}"/>
              </a:ext>
            </a:extLst>
          </p:cNvPr>
          <p:cNvSpPr>
            <a:spLocks noGrp="1"/>
          </p:cNvSpPr>
          <p:nvPr>
            <p:ph type="title"/>
          </p:nvPr>
        </p:nvSpPr>
        <p:spPr>
          <a:xfrm>
            <a:off x="838200" y="585216"/>
            <a:ext cx="10515600" cy="1325563"/>
          </a:xfrm>
        </p:spPr>
        <p:txBody>
          <a:bodyPr>
            <a:normAutofit/>
          </a:bodyPr>
          <a:lstStyle/>
          <a:p>
            <a:r>
              <a:rPr lang="en-GB">
                <a:solidFill>
                  <a:schemeClr val="bg1"/>
                </a:solidFill>
              </a:rPr>
              <a:t>TSM – Q3 Results</a:t>
            </a:r>
          </a:p>
        </p:txBody>
      </p:sp>
      <p:pic>
        <p:nvPicPr>
          <p:cNvPr id="5" name="Picture 4">
            <a:extLst>
              <a:ext uri="{FF2B5EF4-FFF2-40B4-BE49-F238E27FC236}">
                <a16:creationId xmlns:a16="http://schemas.microsoft.com/office/drawing/2014/main" id="{126FD6F9-CC5B-D613-D108-81140E0812F0}"/>
              </a:ext>
            </a:extLst>
          </p:cNvPr>
          <p:cNvPicPr>
            <a:picLocks noChangeAspect="1"/>
          </p:cNvPicPr>
          <p:nvPr/>
        </p:nvPicPr>
        <p:blipFill rotWithShape="1">
          <a:blip r:embed="rId2"/>
          <a:srcRect r="7568" b="-1"/>
          <a:stretch/>
        </p:blipFill>
        <p:spPr>
          <a:xfrm>
            <a:off x="841248" y="2516777"/>
            <a:ext cx="6236208" cy="3660185"/>
          </a:xfrm>
          <a:prstGeom prst="rect">
            <a:avLst/>
          </a:prstGeom>
        </p:spPr>
      </p:pic>
      <p:sp>
        <p:nvSpPr>
          <p:cNvPr id="3" name="Content Placeholder 2">
            <a:extLst>
              <a:ext uri="{FF2B5EF4-FFF2-40B4-BE49-F238E27FC236}">
                <a16:creationId xmlns:a16="http://schemas.microsoft.com/office/drawing/2014/main" id="{6C4FED28-81F8-F9B4-8B8E-2B02F4AE8DFA}"/>
              </a:ext>
            </a:extLst>
          </p:cNvPr>
          <p:cNvSpPr>
            <a:spLocks noGrp="1"/>
          </p:cNvSpPr>
          <p:nvPr>
            <p:ph idx="1"/>
          </p:nvPr>
        </p:nvSpPr>
        <p:spPr>
          <a:xfrm>
            <a:off x="7546848" y="2516777"/>
            <a:ext cx="3803904" cy="3660185"/>
          </a:xfrm>
        </p:spPr>
        <p:txBody>
          <a:bodyPr anchor="ctr">
            <a:normAutofit/>
          </a:bodyPr>
          <a:lstStyle/>
          <a:p>
            <a:r>
              <a:rPr lang="en-GB" sz="2200"/>
              <a:t>Satisfaction with complaint handling down to 23% - only those who made a complaint are asked</a:t>
            </a:r>
          </a:p>
          <a:p>
            <a:pPr lvl="1"/>
            <a:r>
              <a:rPr lang="en-GB" sz="2200"/>
              <a:t>Response Times</a:t>
            </a:r>
          </a:p>
          <a:p>
            <a:pPr lvl="1"/>
            <a:r>
              <a:rPr lang="en-GB" sz="2200"/>
              <a:t>Satisfaction with outcomes</a:t>
            </a:r>
          </a:p>
          <a:p>
            <a:pPr lvl="1"/>
            <a:r>
              <a:rPr lang="en-GB" sz="2200"/>
              <a:t>Promises not kept resulting in repeat call backs and stage 2s</a:t>
            </a:r>
          </a:p>
          <a:p>
            <a:pPr lvl="1"/>
            <a:endParaRPr lang="en-GB" sz="2200"/>
          </a:p>
        </p:txBody>
      </p:sp>
    </p:spTree>
    <p:extLst>
      <p:ext uri="{BB962C8B-B14F-4D97-AF65-F5344CB8AC3E}">
        <p14:creationId xmlns:p14="http://schemas.microsoft.com/office/powerpoint/2010/main" val="775847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6054E582-253C-F4A5-3F5E-B949846A627C}"/>
              </a:ext>
            </a:extLst>
          </p:cNvPr>
          <p:cNvPicPr>
            <a:picLocks noGrp="1" noChangeAspect="1"/>
          </p:cNvPicPr>
          <p:nvPr>
            <p:ph idx="1"/>
          </p:nvPr>
        </p:nvPicPr>
        <p:blipFill rotWithShape="1">
          <a:blip r:embed="rId2"/>
          <a:srcRect b="561"/>
          <a:stretch/>
        </p:blipFill>
        <p:spPr>
          <a:xfrm>
            <a:off x="457200" y="457200"/>
            <a:ext cx="11277600" cy="5943600"/>
          </a:xfrm>
          <a:prstGeom prst="rect">
            <a:avLst/>
          </a:prstGeom>
        </p:spPr>
      </p:pic>
    </p:spTree>
    <p:extLst>
      <p:ext uri="{BB962C8B-B14F-4D97-AF65-F5344CB8AC3E}">
        <p14:creationId xmlns:p14="http://schemas.microsoft.com/office/powerpoint/2010/main" val="2199319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AB55DEFE0E25E4D9DBEBAD088AE547A" ma:contentTypeVersion="15" ma:contentTypeDescription="Create a new document." ma:contentTypeScope="" ma:versionID="00794c791b416138133ecd69c627943e">
  <xsd:schema xmlns:xsd="http://www.w3.org/2001/XMLSchema" xmlns:xs="http://www.w3.org/2001/XMLSchema" xmlns:p="http://schemas.microsoft.com/office/2006/metadata/properties" xmlns:ns2="ecf36257-2e34-4d7c-a4a4-3c1d3b3aae75" xmlns:ns3="75304046-ffad-4f70-9f4b-bbc776f1b690" xmlns:ns4="8fda6ffb-7a84-49cd-abd7-ef1e119bdf78" targetNamespace="http://schemas.microsoft.com/office/2006/metadata/properties" ma:root="true" ma:fieldsID="407d926f0d5a1827c2ed483f0ec5fe90" ns2:_="" ns3:_="" ns4:_="">
    <xsd:import namespace="ecf36257-2e34-4d7c-a4a4-3c1d3b3aae75"/>
    <xsd:import namespace="75304046-ffad-4f70-9f4b-bbc776f1b690"/>
    <xsd:import namespace="8fda6ffb-7a84-49cd-abd7-ef1e119bdf7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4:SharedWithUsers" minOccurs="0"/>
                <xsd:element ref="ns4:SharedWithDetails" minOccurs="0"/>
                <xsd:element ref="ns2:Not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f36257-2e34-4d7c-a4a4-3c1d3b3aae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a06bf4c4-4eb2-40f1-bc0e-6b8189d6fc30"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Notes" ma:index="21" nillable="true" ma:displayName="Notes" ma:format="Dropdown" ma:internalName="Notes">
      <xsd:simpleType>
        <xsd:restriction base="dms:Note">
          <xsd:maxLength value="255"/>
        </xsd:restrictio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5304046-ffad-4f70-9f4b-bbc776f1b690"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0a2148e0-05ee-464d-bfb8-0df88ee6712d}" ma:internalName="TaxCatchAll" ma:showField="CatchAllData" ma:web="8fda6ffb-7a84-49cd-abd7-ef1e119bdf7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fda6ffb-7a84-49cd-abd7-ef1e119bdf78"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Notes xmlns="ecf36257-2e34-4d7c-a4a4-3c1d3b3aae75" xsi:nil="true"/>
    <lcf76f155ced4ddcb4097134ff3c332f xmlns="ecf36257-2e34-4d7c-a4a4-3c1d3b3aae75">
      <Terms xmlns="http://schemas.microsoft.com/office/infopath/2007/PartnerControls"/>
    </lcf76f155ced4ddcb4097134ff3c332f>
    <TaxCatchAll xmlns="75304046-ffad-4f70-9f4b-bbc776f1b690" xsi:nil="true"/>
    <SharedWithUsers xmlns="8fda6ffb-7a84-49cd-abd7-ef1e119bdf78">
      <UserInfo>
        <DisplayName>James Hart</DisplayName>
        <AccountId>39</AccountId>
        <AccountType/>
      </UserInfo>
    </SharedWithUsers>
  </documentManagement>
</p:properties>
</file>

<file path=customXml/itemProps1.xml><?xml version="1.0" encoding="utf-8"?>
<ds:datastoreItem xmlns:ds="http://schemas.openxmlformats.org/officeDocument/2006/customXml" ds:itemID="{1642BBF0-BC51-4BE4-BBF7-759555307C17}">
  <ds:schemaRefs>
    <ds:schemaRef ds:uri="http://schemas.microsoft.com/sharepoint/v3/contenttype/forms"/>
  </ds:schemaRefs>
</ds:datastoreItem>
</file>

<file path=customXml/itemProps2.xml><?xml version="1.0" encoding="utf-8"?>
<ds:datastoreItem xmlns:ds="http://schemas.openxmlformats.org/officeDocument/2006/customXml" ds:itemID="{096EF489-158D-4806-9BBE-86E5B310E2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f36257-2e34-4d7c-a4a4-3c1d3b3aae75"/>
    <ds:schemaRef ds:uri="75304046-ffad-4f70-9f4b-bbc776f1b690"/>
    <ds:schemaRef ds:uri="8fda6ffb-7a84-49cd-abd7-ef1e119bdf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298E02F-8025-4B4D-BC83-DA5F7C7FC900}">
  <ds:schemaRefs>
    <ds:schemaRef ds:uri="http://schemas.microsoft.com/office/2006/metadata/properties"/>
    <ds:schemaRef ds:uri="http://schemas.microsoft.com/office/infopath/2007/PartnerControls"/>
    <ds:schemaRef ds:uri="ecf36257-2e34-4d7c-a4a4-3c1d3b3aae75"/>
    <ds:schemaRef ds:uri="75304046-ffad-4f70-9f4b-bbc776f1b690"/>
    <ds:schemaRef ds:uri="8fda6ffb-7a84-49cd-abd7-ef1e119bdf78"/>
  </ds:schemaRefs>
</ds:datastoreItem>
</file>

<file path=docProps/app.xml><?xml version="1.0" encoding="utf-8"?>
<Properties xmlns="http://schemas.openxmlformats.org/officeDocument/2006/extended-properties" xmlns:vt="http://schemas.openxmlformats.org/officeDocument/2006/docPropsVTypes">
  <TotalTime>0</TotalTime>
  <Words>1052</Words>
  <Application>Microsoft Office PowerPoint</Application>
  <PresentationFormat>Widescreen</PresentationFormat>
  <Paragraphs>107</Paragraphs>
  <Slides>11</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Housing Complaints  Task Force</vt:lpstr>
      <vt:lpstr>Agenda</vt:lpstr>
      <vt:lpstr>Housing Repair Complaints Q3</vt:lpstr>
      <vt:lpstr>Tenancy Services &amp; Housing Solutions Complaints Q3</vt:lpstr>
      <vt:lpstr>Calendar Year Comparison</vt:lpstr>
      <vt:lpstr>Stage Two Complaints &amp; Housing Ombudsman Cases</vt:lpstr>
      <vt:lpstr>Housing Ombudsman Update</vt:lpstr>
      <vt:lpstr>TSM – Q3 Results</vt:lpstr>
      <vt:lpstr>PowerPoint Presentation</vt:lpstr>
      <vt:lpstr>Preventative Actions Identified this Quarter</vt:lpstr>
      <vt:lpstr>Up Next…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Housing Complaints Task Force</dc:title>
  <dc:creator>David White</dc:creator>
  <cp:lastModifiedBy>Victoria Freer</cp:lastModifiedBy>
  <cp:revision>2</cp:revision>
  <dcterms:created xsi:type="dcterms:W3CDTF">2023-01-04T13:58:08Z</dcterms:created>
  <dcterms:modified xsi:type="dcterms:W3CDTF">2023-08-07T06:46:49Z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0x010100EAB55DEFE0E25E4D9DBEBAD088AE547A</vt:lpwstr>
  </property>
</Properties>
</file>