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27"/>
  </p:notesMasterIdLst>
  <p:sldIdLst>
    <p:sldId id="259" r:id="rId6"/>
    <p:sldId id="278" r:id="rId7"/>
    <p:sldId id="261" r:id="rId8"/>
    <p:sldId id="260" r:id="rId9"/>
    <p:sldId id="262" r:id="rId10"/>
    <p:sldId id="256" r:id="rId11"/>
    <p:sldId id="5746" r:id="rId12"/>
    <p:sldId id="5747" r:id="rId13"/>
    <p:sldId id="258" r:id="rId14"/>
    <p:sldId id="5748" r:id="rId15"/>
    <p:sldId id="263" r:id="rId16"/>
    <p:sldId id="282" r:id="rId17"/>
    <p:sldId id="281" r:id="rId18"/>
    <p:sldId id="264" r:id="rId19"/>
    <p:sldId id="270" r:id="rId20"/>
    <p:sldId id="273" r:id="rId21"/>
    <p:sldId id="276" r:id="rId22"/>
    <p:sldId id="274" r:id="rId23"/>
    <p:sldId id="277" r:id="rId24"/>
    <p:sldId id="27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1BC76-3446-4CB1-89B4-5D48B209D528}" v="5" dt="2025-09-11T14:43:29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 Mecoy" userId="ef79f2f0-f60c-47bf-be6a-264034cd47cd" providerId="ADAL" clId="{376A01AF-C7E7-4D75-8C80-EEF95F9706DC}"/>
    <pc:docChg chg="modSld sldOrd">
      <pc:chgData name="Georgia Mecoy" userId="ef79f2f0-f60c-47bf-be6a-264034cd47cd" providerId="ADAL" clId="{376A01AF-C7E7-4D75-8C80-EEF95F9706DC}" dt="2025-06-25T18:18:55.265" v="240" actId="20577"/>
      <pc:docMkLst>
        <pc:docMk/>
      </pc:docMkLst>
      <pc:sldChg chg="modSp mod">
        <pc:chgData name="Georgia Mecoy" userId="ef79f2f0-f60c-47bf-be6a-264034cd47cd" providerId="ADAL" clId="{376A01AF-C7E7-4D75-8C80-EEF95F9706DC}" dt="2025-06-25T16:57:30.942" v="196" actId="20577"/>
        <pc:sldMkLst>
          <pc:docMk/>
          <pc:sldMk cId="567099216" sldId="264"/>
        </pc:sldMkLst>
      </pc:sldChg>
      <pc:sldChg chg="modSp mod">
        <pc:chgData name="Georgia Mecoy" userId="ef79f2f0-f60c-47bf-be6a-264034cd47cd" providerId="ADAL" clId="{376A01AF-C7E7-4D75-8C80-EEF95F9706DC}" dt="2025-06-25T18:18:55.265" v="240" actId="20577"/>
        <pc:sldMkLst>
          <pc:docMk/>
          <pc:sldMk cId="3965517754" sldId="266"/>
        </pc:sldMkLst>
      </pc:sldChg>
      <pc:sldChg chg="modSp mod">
        <pc:chgData name="Georgia Mecoy" userId="ef79f2f0-f60c-47bf-be6a-264034cd47cd" providerId="ADAL" clId="{376A01AF-C7E7-4D75-8C80-EEF95F9706DC}" dt="2025-06-25T16:55:51.080" v="194" actId="2"/>
        <pc:sldMkLst>
          <pc:docMk/>
          <pc:sldMk cId="2542162943" sldId="275"/>
        </pc:sldMkLst>
      </pc:sldChg>
      <pc:sldChg chg="modSp mod">
        <pc:chgData name="Georgia Mecoy" userId="ef79f2f0-f60c-47bf-be6a-264034cd47cd" providerId="ADAL" clId="{376A01AF-C7E7-4D75-8C80-EEF95F9706DC}" dt="2025-06-25T16:59:11.887" v="232" actId="20577"/>
        <pc:sldMkLst>
          <pc:docMk/>
          <pc:sldMk cId="3683160766" sldId="276"/>
        </pc:sldMkLst>
      </pc:sldChg>
      <pc:sldChg chg="modSp mod">
        <pc:chgData name="Georgia Mecoy" userId="ef79f2f0-f60c-47bf-be6a-264034cd47cd" providerId="ADAL" clId="{376A01AF-C7E7-4D75-8C80-EEF95F9706DC}" dt="2025-06-25T16:55:16.327" v="190" actId="20577"/>
        <pc:sldMkLst>
          <pc:docMk/>
          <pc:sldMk cId="1633756615" sldId="277"/>
        </pc:sldMkLst>
      </pc:sldChg>
      <pc:sldChg chg="modSp mod ord">
        <pc:chgData name="Georgia Mecoy" userId="ef79f2f0-f60c-47bf-be6a-264034cd47cd" providerId="ADAL" clId="{376A01AF-C7E7-4D75-8C80-EEF95F9706DC}" dt="2025-06-25T16:56:30.120" v="195" actId="20577"/>
        <pc:sldMkLst>
          <pc:docMk/>
          <pc:sldMk cId="868707335" sldId="278"/>
        </pc:sldMkLst>
      </pc:sldChg>
      <pc:sldChg chg="modSp mod">
        <pc:chgData name="Georgia Mecoy" userId="ef79f2f0-f60c-47bf-be6a-264034cd47cd" providerId="ADAL" clId="{376A01AF-C7E7-4D75-8C80-EEF95F9706DC}" dt="2025-06-25T16:55:47.975" v="192" actId="2"/>
        <pc:sldMkLst>
          <pc:docMk/>
          <pc:sldMk cId="0" sldId="282"/>
        </pc:sldMkLst>
      </pc:sldChg>
    </pc:docChg>
  </pc:docChgLst>
  <pc:docChgLst>
    <pc:chgData name="Georgia Mecoy" userId="ef79f2f0-f60c-47bf-be6a-264034cd47cd" providerId="ADAL" clId="{4D1155E0-07E7-4CB0-8AFF-BCFFFFD45480}"/>
    <pc:docChg chg="undo custSel addSld delSld modSld">
      <pc:chgData name="Georgia Mecoy" userId="ef79f2f0-f60c-47bf-be6a-264034cd47cd" providerId="ADAL" clId="{4D1155E0-07E7-4CB0-8AFF-BCFFFFD45480}" dt="2025-06-17T10:32:43.953" v="3626" actId="20577"/>
      <pc:docMkLst>
        <pc:docMk/>
      </pc:docMkLst>
      <pc:sldChg chg="modSp mod">
        <pc:chgData name="Georgia Mecoy" userId="ef79f2f0-f60c-47bf-be6a-264034cd47cd" providerId="ADAL" clId="{4D1155E0-07E7-4CB0-8AFF-BCFFFFD45480}" dt="2025-06-17T10:32:39.888" v="3625" actId="20577"/>
        <pc:sldMkLst>
          <pc:docMk/>
          <pc:sldMk cId="2614048389" sldId="259"/>
        </pc:sldMkLst>
      </pc:sldChg>
      <pc:sldChg chg="modSp mod">
        <pc:chgData name="Georgia Mecoy" userId="ef79f2f0-f60c-47bf-be6a-264034cd47cd" providerId="ADAL" clId="{4D1155E0-07E7-4CB0-8AFF-BCFFFFD45480}" dt="2025-06-17T09:47:09.847" v="259" actId="20577"/>
        <pc:sldMkLst>
          <pc:docMk/>
          <pc:sldMk cId="113080767" sldId="260"/>
        </pc:sldMkLst>
      </pc:sldChg>
      <pc:sldChg chg="modSp mod">
        <pc:chgData name="Georgia Mecoy" userId="ef79f2f0-f60c-47bf-be6a-264034cd47cd" providerId="ADAL" clId="{4D1155E0-07E7-4CB0-8AFF-BCFFFFD45480}" dt="2025-06-17T10:32:43.953" v="3626" actId="20577"/>
        <pc:sldMkLst>
          <pc:docMk/>
          <pc:sldMk cId="1329178192" sldId="261"/>
        </pc:sldMkLst>
      </pc:sldChg>
      <pc:sldChg chg="modSp mod">
        <pc:chgData name="Georgia Mecoy" userId="ef79f2f0-f60c-47bf-be6a-264034cd47cd" providerId="ADAL" clId="{4D1155E0-07E7-4CB0-8AFF-BCFFFFD45480}" dt="2025-06-17T09:48:05.762" v="354" actId="20577"/>
        <pc:sldMkLst>
          <pc:docMk/>
          <pc:sldMk cId="3049848292" sldId="262"/>
        </pc:sldMkLst>
      </pc:sldChg>
      <pc:sldChg chg="modSp mod">
        <pc:chgData name="Georgia Mecoy" userId="ef79f2f0-f60c-47bf-be6a-264034cd47cd" providerId="ADAL" clId="{4D1155E0-07E7-4CB0-8AFF-BCFFFFD45480}" dt="2025-06-17T09:48:31.539" v="440" actId="20577"/>
        <pc:sldMkLst>
          <pc:docMk/>
          <pc:sldMk cId="521087023" sldId="263"/>
        </pc:sldMkLst>
      </pc:sldChg>
      <pc:sldChg chg="modSp mod">
        <pc:chgData name="Georgia Mecoy" userId="ef79f2f0-f60c-47bf-be6a-264034cd47cd" providerId="ADAL" clId="{4D1155E0-07E7-4CB0-8AFF-BCFFFFD45480}" dt="2025-06-17T09:49:41.870" v="525" actId="20577"/>
        <pc:sldMkLst>
          <pc:docMk/>
          <pc:sldMk cId="567099216" sldId="264"/>
        </pc:sldMkLst>
      </pc:sldChg>
      <pc:sldChg chg="del">
        <pc:chgData name="Georgia Mecoy" userId="ef79f2f0-f60c-47bf-be6a-264034cd47cd" providerId="ADAL" clId="{4D1155E0-07E7-4CB0-8AFF-BCFFFFD45480}" dt="2025-06-17T09:49:20.087" v="501" actId="47"/>
        <pc:sldMkLst>
          <pc:docMk/>
          <pc:sldMk cId="2840938390" sldId="265"/>
        </pc:sldMkLst>
      </pc:sldChg>
      <pc:sldChg chg="modSp mod">
        <pc:chgData name="Georgia Mecoy" userId="ef79f2f0-f60c-47bf-be6a-264034cd47cd" providerId="ADAL" clId="{4D1155E0-07E7-4CB0-8AFF-BCFFFFD45480}" dt="2025-06-17T10:32:25.184" v="3619" actId="255"/>
        <pc:sldMkLst>
          <pc:docMk/>
          <pc:sldMk cId="3965517754" sldId="266"/>
        </pc:sldMkLst>
      </pc:sldChg>
      <pc:sldChg chg="del">
        <pc:chgData name="Georgia Mecoy" userId="ef79f2f0-f60c-47bf-be6a-264034cd47cd" providerId="ADAL" clId="{4D1155E0-07E7-4CB0-8AFF-BCFFFFD45480}" dt="2025-06-17T09:49:19.217" v="500" actId="47"/>
        <pc:sldMkLst>
          <pc:docMk/>
          <pc:sldMk cId="1659378874" sldId="267"/>
        </pc:sldMkLst>
      </pc:sldChg>
      <pc:sldChg chg="del">
        <pc:chgData name="Georgia Mecoy" userId="ef79f2f0-f60c-47bf-be6a-264034cd47cd" providerId="ADAL" clId="{4D1155E0-07E7-4CB0-8AFF-BCFFFFD45480}" dt="2025-06-17T09:49:22.882" v="502" actId="47"/>
        <pc:sldMkLst>
          <pc:docMk/>
          <pc:sldMk cId="2957028809" sldId="268"/>
        </pc:sldMkLst>
      </pc:sldChg>
      <pc:sldChg chg="del">
        <pc:chgData name="Georgia Mecoy" userId="ef79f2f0-f60c-47bf-be6a-264034cd47cd" providerId="ADAL" clId="{4D1155E0-07E7-4CB0-8AFF-BCFFFFD45480}" dt="2025-06-17T09:49:23.599" v="503" actId="47"/>
        <pc:sldMkLst>
          <pc:docMk/>
          <pc:sldMk cId="1536673103" sldId="269"/>
        </pc:sldMkLst>
      </pc:sldChg>
      <pc:sldChg chg="modSp new mod">
        <pc:chgData name="Georgia Mecoy" userId="ef79f2f0-f60c-47bf-be6a-264034cd47cd" providerId="ADAL" clId="{4D1155E0-07E7-4CB0-8AFF-BCFFFFD45480}" dt="2025-06-17T10:29:21.493" v="3367" actId="20577"/>
        <pc:sldMkLst>
          <pc:docMk/>
          <pc:sldMk cId="1270552489" sldId="270"/>
        </pc:sldMkLst>
      </pc:sldChg>
      <pc:sldChg chg="new del">
        <pc:chgData name="Georgia Mecoy" userId="ef79f2f0-f60c-47bf-be6a-264034cd47cd" providerId="ADAL" clId="{4D1155E0-07E7-4CB0-8AFF-BCFFFFD45480}" dt="2025-06-17T10:28:51.368" v="3251" actId="47"/>
        <pc:sldMkLst>
          <pc:docMk/>
          <pc:sldMk cId="3234269869" sldId="271"/>
        </pc:sldMkLst>
      </pc:sldChg>
      <pc:sldChg chg="new del">
        <pc:chgData name="Georgia Mecoy" userId="ef79f2f0-f60c-47bf-be6a-264034cd47cd" providerId="ADAL" clId="{4D1155E0-07E7-4CB0-8AFF-BCFFFFD45480}" dt="2025-06-17T10:29:29.095" v="3368" actId="47"/>
        <pc:sldMkLst>
          <pc:docMk/>
          <pc:sldMk cId="1904305183" sldId="272"/>
        </pc:sldMkLst>
      </pc:sldChg>
      <pc:sldChg chg="modSp new mod">
        <pc:chgData name="Georgia Mecoy" userId="ef79f2f0-f60c-47bf-be6a-264034cd47cd" providerId="ADAL" clId="{4D1155E0-07E7-4CB0-8AFF-BCFFFFD45480}" dt="2025-06-17T10:31:58.007" v="3614" actId="20577"/>
        <pc:sldMkLst>
          <pc:docMk/>
          <pc:sldMk cId="3227767666" sldId="273"/>
        </pc:sldMkLst>
      </pc:sldChg>
      <pc:sldChg chg="modSp new mod">
        <pc:chgData name="Georgia Mecoy" userId="ef79f2f0-f60c-47bf-be6a-264034cd47cd" providerId="ADAL" clId="{4D1155E0-07E7-4CB0-8AFF-BCFFFFD45480}" dt="2025-06-17T09:51:15.684" v="729" actId="20577"/>
        <pc:sldMkLst>
          <pc:docMk/>
          <pc:sldMk cId="373639993" sldId="274"/>
        </pc:sldMkLst>
      </pc:sldChg>
      <pc:sldChg chg="modSp new mod">
        <pc:chgData name="Georgia Mecoy" userId="ef79f2f0-f60c-47bf-be6a-264034cd47cd" providerId="ADAL" clId="{4D1155E0-07E7-4CB0-8AFF-BCFFFFD45480}" dt="2025-06-17T10:32:19.080" v="3618" actId="1076"/>
        <pc:sldMkLst>
          <pc:docMk/>
          <pc:sldMk cId="2542162943" sldId="275"/>
        </pc:sldMkLst>
      </pc:sldChg>
      <pc:sldChg chg="new del">
        <pc:chgData name="Georgia Mecoy" userId="ef79f2f0-f60c-47bf-be6a-264034cd47cd" providerId="ADAL" clId="{4D1155E0-07E7-4CB0-8AFF-BCFFFFD45480}" dt="2025-06-17T09:57:25.408" v="1119" actId="47"/>
        <pc:sldMkLst>
          <pc:docMk/>
          <pc:sldMk cId="2666937834" sldId="276"/>
        </pc:sldMkLst>
      </pc:sldChg>
      <pc:sldChg chg="modSp new mod">
        <pc:chgData name="Georgia Mecoy" userId="ef79f2f0-f60c-47bf-be6a-264034cd47cd" providerId="ADAL" clId="{4D1155E0-07E7-4CB0-8AFF-BCFFFFD45480}" dt="2025-06-17T10:32:03.576" v="3615" actId="1076"/>
        <pc:sldMkLst>
          <pc:docMk/>
          <pc:sldMk cId="3683160766" sldId="276"/>
        </pc:sldMkLst>
      </pc:sldChg>
      <pc:sldChg chg="modSp new mod">
        <pc:chgData name="Georgia Mecoy" userId="ef79f2f0-f60c-47bf-be6a-264034cd47cd" providerId="ADAL" clId="{4D1155E0-07E7-4CB0-8AFF-BCFFFFD45480}" dt="2025-06-17T10:24:02.969" v="2676" actId="20577"/>
        <pc:sldMkLst>
          <pc:docMk/>
          <pc:sldMk cId="1633756615" sldId="277"/>
        </pc:sldMkLst>
      </pc:sldChg>
      <pc:sldChg chg="modSp new mod">
        <pc:chgData name="Georgia Mecoy" userId="ef79f2f0-f60c-47bf-be6a-264034cd47cd" providerId="ADAL" clId="{4D1155E0-07E7-4CB0-8AFF-BCFFFFD45480}" dt="2025-06-17T10:31:47.870" v="3600" actId="20577"/>
        <pc:sldMkLst>
          <pc:docMk/>
          <pc:sldMk cId="868707335" sldId="278"/>
        </pc:sldMkLst>
      </pc:sldChg>
    </pc:docChg>
  </pc:docChgLst>
  <pc:docChgLst>
    <pc:chgData name="David White" userId="10018e9f-32a8-4b9a-a0fb-7784ed3adedd" providerId="ADAL" clId="{474DB26A-200A-4CD1-9D3F-AD48B6940DED}"/>
    <pc:docChg chg="custSel addSld delSld modSld">
      <pc:chgData name="David White" userId="10018e9f-32a8-4b9a-a0fb-7784ed3adedd" providerId="ADAL" clId="{474DB26A-200A-4CD1-9D3F-AD48B6940DED}" dt="2025-06-17T11:45:29.157" v="49" actId="47"/>
      <pc:docMkLst>
        <pc:docMk/>
      </pc:docMkLst>
      <pc:sldChg chg="new del">
        <pc:chgData name="David White" userId="10018e9f-32a8-4b9a-a0fb-7784ed3adedd" providerId="ADAL" clId="{474DB26A-200A-4CD1-9D3F-AD48B6940DED}" dt="2025-06-17T11:45:29.157" v="49" actId="47"/>
        <pc:sldMkLst>
          <pc:docMk/>
          <pc:sldMk cId="117119036" sldId="279"/>
        </pc:sldMkLst>
      </pc:sldChg>
      <pc:sldChg chg="add del setBg">
        <pc:chgData name="David White" userId="10018e9f-32a8-4b9a-a0fb-7784ed3adedd" providerId="ADAL" clId="{474DB26A-200A-4CD1-9D3F-AD48B6940DED}" dt="2025-06-17T11:44:20.422" v="3" actId="47"/>
        <pc:sldMkLst>
          <pc:docMk/>
          <pc:sldMk cId="0" sldId="280"/>
        </pc:sldMkLst>
      </pc:sldChg>
      <pc:sldChg chg="addSp delSp modSp add mod setBg">
        <pc:chgData name="David White" userId="10018e9f-32a8-4b9a-a0fb-7784ed3adedd" providerId="ADAL" clId="{474DB26A-200A-4CD1-9D3F-AD48B6940DED}" dt="2025-06-17T11:44:56.061" v="48" actId="478"/>
        <pc:sldMkLst>
          <pc:docMk/>
          <pc:sldMk cId="0" sldId="281"/>
        </pc:sldMkLst>
      </pc:sldChg>
      <pc:sldChg chg="add">
        <pc:chgData name="David White" userId="10018e9f-32a8-4b9a-a0fb-7784ed3adedd" providerId="ADAL" clId="{474DB26A-200A-4CD1-9D3F-AD48B6940DED}" dt="2025-06-17T11:44:16.242" v="2"/>
        <pc:sldMkLst>
          <pc:docMk/>
          <pc:sldMk cId="0" sldId="282"/>
        </pc:sldMkLst>
      </pc:sldChg>
      <pc:sldChg chg="add del">
        <pc:chgData name="David White" userId="10018e9f-32a8-4b9a-a0fb-7784ed3adedd" providerId="ADAL" clId="{474DB26A-200A-4CD1-9D3F-AD48B6940DED}" dt="2025-06-17T11:44:26.272" v="4" actId="47"/>
        <pc:sldMkLst>
          <pc:docMk/>
          <pc:sldMk cId="0" sldId="283"/>
        </pc:sldMkLst>
      </pc:sldChg>
    </pc:docChg>
  </pc:docChgLst>
  <pc:docChgLst>
    <pc:chgData name="Georgia Mecoy" userId="S::georgia.mecoy@baberghmidsuffolk.gov.uk::ef79f2f0-f60c-47bf-be6a-264034cd47cd" providerId="AD" clId="Web-{13886906-77F5-4416-9937-EDBEF786576D}"/>
    <pc:docChg chg="modSld">
      <pc:chgData name="Georgia Mecoy" userId="S::georgia.mecoy@baberghmidsuffolk.gov.uk::ef79f2f0-f60c-47bf-be6a-264034cd47cd" providerId="AD" clId="Web-{13886906-77F5-4416-9937-EDBEF786576D}" dt="2025-06-25T11:44:31.258" v="1" actId="20577"/>
      <pc:docMkLst>
        <pc:docMk/>
      </pc:docMkLst>
      <pc:sldChg chg="modSp">
        <pc:chgData name="Georgia Mecoy" userId="S::georgia.mecoy@baberghmidsuffolk.gov.uk::ef79f2f0-f60c-47bf-be6a-264034cd47cd" providerId="AD" clId="Web-{13886906-77F5-4416-9937-EDBEF786576D}" dt="2025-06-25T11:44:31.258" v="1" actId="20577"/>
        <pc:sldMkLst>
          <pc:docMk/>
          <pc:sldMk cId="3683160766" sldId="276"/>
        </pc:sldMkLst>
      </pc:sldChg>
    </pc:docChg>
  </pc:docChgLst>
  <pc:docChgLst>
    <pc:chgData name="Georgia Mecoy" userId="S::georgia.mecoy@baberghmidsuffolk.gov.uk::ef79f2f0-f60c-47bf-be6a-264034cd47cd" providerId="AD" clId="Web-{F9D1BC76-3446-4CB1-89B4-5D48B209D528}"/>
    <pc:docChg chg="addSld">
      <pc:chgData name="Georgia Mecoy" userId="S::georgia.mecoy@baberghmidsuffolk.gov.uk::ef79f2f0-f60c-47bf-be6a-264034cd47cd" providerId="AD" clId="Web-{F9D1BC76-3446-4CB1-89B4-5D48B209D528}" dt="2025-09-11T14:43:29.292" v="4"/>
      <pc:docMkLst>
        <pc:docMk/>
      </pc:docMkLst>
      <pc:sldChg chg="add">
        <pc:chgData name="Georgia Mecoy" userId="S::georgia.mecoy@baberghmidsuffolk.gov.uk::ef79f2f0-f60c-47bf-be6a-264034cd47cd" providerId="AD" clId="Web-{F9D1BC76-3446-4CB1-89B4-5D48B209D528}" dt="2025-09-11T14:43:28.745" v="0"/>
        <pc:sldMkLst>
          <pc:docMk/>
          <pc:sldMk cId="1986909855" sldId="256"/>
        </pc:sldMkLst>
      </pc:sldChg>
      <pc:sldChg chg="add">
        <pc:chgData name="Georgia Mecoy" userId="S::georgia.mecoy@baberghmidsuffolk.gov.uk::ef79f2f0-f60c-47bf-be6a-264034cd47cd" providerId="AD" clId="Web-{F9D1BC76-3446-4CB1-89B4-5D48B209D528}" dt="2025-09-11T14:43:29.214" v="3"/>
        <pc:sldMkLst>
          <pc:docMk/>
          <pc:sldMk cId="1385823980" sldId="258"/>
        </pc:sldMkLst>
      </pc:sldChg>
      <pc:sldChg chg="add">
        <pc:chgData name="Georgia Mecoy" userId="S::georgia.mecoy@baberghmidsuffolk.gov.uk::ef79f2f0-f60c-47bf-be6a-264034cd47cd" providerId="AD" clId="Web-{F9D1BC76-3446-4CB1-89B4-5D48B209D528}" dt="2025-09-11T14:43:28.917" v="1"/>
        <pc:sldMkLst>
          <pc:docMk/>
          <pc:sldMk cId="2059776116" sldId="5746"/>
        </pc:sldMkLst>
      </pc:sldChg>
      <pc:sldChg chg="add">
        <pc:chgData name="Georgia Mecoy" userId="S::georgia.mecoy@baberghmidsuffolk.gov.uk::ef79f2f0-f60c-47bf-be6a-264034cd47cd" providerId="AD" clId="Web-{F9D1BC76-3446-4CB1-89B4-5D48B209D528}" dt="2025-09-11T14:43:29.105" v="2"/>
        <pc:sldMkLst>
          <pc:docMk/>
          <pc:sldMk cId="151164813" sldId="5747"/>
        </pc:sldMkLst>
      </pc:sldChg>
      <pc:sldChg chg="add">
        <pc:chgData name="Georgia Mecoy" userId="S::georgia.mecoy@baberghmidsuffolk.gov.uk::ef79f2f0-f60c-47bf-be6a-264034cd47cd" providerId="AD" clId="Web-{F9D1BC76-3446-4CB1-89B4-5D48B209D528}" dt="2025-09-11T14:43:29.292" v="4"/>
        <pc:sldMkLst>
          <pc:docMk/>
          <pc:sldMk cId="906086447" sldId="5748"/>
        </pc:sldMkLst>
      </pc:sldChg>
      <pc:sldMasterChg chg="addSldLayout">
        <pc:chgData name="Georgia Mecoy" userId="S::georgia.mecoy@baberghmidsuffolk.gov.uk::ef79f2f0-f60c-47bf-be6a-264034cd47cd" providerId="AD" clId="Web-{F9D1BC76-3446-4CB1-89B4-5D48B209D528}" dt="2025-09-11T14:43:29.292" v="4"/>
        <pc:sldMasterMkLst>
          <pc:docMk/>
          <pc:sldMasterMk cId="1335054278" sldId="2147483660"/>
        </pc:sldMasterMkLst>
        <pc:sldLayoutChg chg="add">
          <pc:chgData name="Georgia Mecoy" userId="S::georgia.mecoy@baberghmidsuffolk.gov.uk::ef79f2f0-f60c-47bf-be6a-264034cd47cd" providerId="AD" clId="Web-{F9D1BC76-3446-4CB1-89B4-5D48B209D528}" dt="2025-09-11T14:43:28.745" v="0"/>
          <pc:sldLayoutMkLst>
            <pc:docMk/>
            <pc:sldMasterMk cId="1335054278" sldId="2147483660"/>
            <pc:sldLayoutMk cId="1808540775" sldId="2147483718"/>
          </pc:sldLayoutMkLst>
        </pc:sldLayoutChg>
        <pc:sldLayoutChg chg="add">
          <pc:chgData name="Georgia Mecoy" userId="S::georgia.mecoy@baberghmidsuffolk.gov.uk::ef79f2f0-f60c-47bf-be6a-264034cd47cd" providerId="AD" clId="Web-{F9D1BC76-3446-4CB1-89B4-5D48B209D528}" dt="2025-09-11T14:43:28.745" v="0"/>
          <pc:sldLayoutMkLst>
            <pc:docMk/>
            <pc:sldMasterMk cId="1335054278" sldId="2147483660"/>
            <pc:sldLayoutMk cId="4023667400" sldId="2147483758"/>
          </pc:sldLayoutMkLst>
        </pc:sldLayoutChg>
        <pc:sldLayoutChg chg="add">
          <pc:chgData name="Georgia Mecoy" userId="S::georgia.mecoy@baberghmidsuffolk.gov.uk::ef79f2f0-f60c-47bf-be6a-264034cd47cd" providerId="AD" clId="Web-{F9D1BC76-3446-4CB1-89B4-5D48B209D528}" dt="2025-09-11T14:43:28.917" v="1"/>
          <pc:sldLayoutMkLst>
            <pc:docMk/>
            <pc:sldMasterMk cId="1335054278" sldId="2147483660"/>
            <pc:sldLayoutMk cId="4023667400" sldId="2147483762"/>
          </pc:sldLayoutMkLst>
        </pc:sldLayoutChg>
        <pc:sldLayoutChg chg="add">
          <pc:chgData name="Georgia Mecoy" userId="S::georgia.mecoy@baberghmidsuffolk.gov.uk::ef79f2f0-f60c-47bf-be6a-264034cd47cd" providerId="AD" clId="Web-{F9D1BC76-3446-4CB1-89B4-5D48B209D528}" dt="2025-09-11T14:43:29.105" v="2"/>
          <pc:sldLayoutMkLst>
            <pc:docMk/>
            <pc:sldMasterMk cId="1335054278" sldId="2147483660"/>
            <pc:sldLayoutMk cId="4023667400" sldId="2147483763"/>
          </pc:sldLayoutMkLst>
        </pc:sldLayoutChg>
        <pc:sldLayoutChg chg="add">
          <pc:chgData name="Georgia Mecoy" userId="S::georgia.mecoy@baberghmidsuffolk.gov.uk::ef79f2f0-f60c-47bf-be6a-264034cd47cd" providerId="AD" clId="Web-{F9D1BC76-3446-4CB1-89B4-5D48B209D528}" dt="2025-09-11T14:43:29.214" v="3"/>
          <pc:sldLayoutMkLst>
            <pc:docMk/>
            <pc:sldMasterMk cId="1335054278" sldId="2147483660"/>
            <pc:sldLayoutMk cId="4023667400" sldId="2147483764"/>
          </pc:sldLayoutMkLst>
        </pc:sldLayoutChg>
        <pc:sldLayoutChg chg="add">
          <pc:chgData name="Georgia Mecoy" userId="S::georgia.mecoy@baberghmidsuffolk.gov.uk::ef79f2f0-f60c-47bf-be6a-264034cd47cd" providerId="AD" clId="Web-{F9D1BC76-3446-4CB1-89B4-5D48B209D528}" dt="2025-09-11T14:43:29.292" v="4"/>
          <pc:sldLayoutMkLst>
            <pc:docMk/>
            <pc:sldMasterMk cId="1335054278" sldId="2147483660"/>
            <pc:sldLayoutMk cId="4023667400" sldId="21474837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68E86-3CA1-4B79-A748-455B447F4E6B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A727-30DB-4EB6-A81C-33B230255B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E015787-A8CF-EFF2-BEB7-D4102BCEF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05" y="812239"/>
            <a:ext cx="2178904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+ Title">
    <p:bg>
      <p:bgPr>
        <a:solidFill>
          <a:srgbClr val="E8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C5F70F-F2B8-4E02-ACA3-FC72618BD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4694" y="6208330"/>
            <a:ext cx="1291429" cy="30267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C968B0-F909-4170-87C6-0A1510AE5EEA}"/>
              </a:ext>
            </a:extLst>
          </p:cNvPr>
          <p:cNvSpPr/>
          <p:nvPr userDrawn="1"/>
        </p:nvSpPr>
        <p:spPr>
          <a:xfrm rot="10800000">
            <a:off x="9981114" y="0"/>
            <a:ext cx="2210887" cy="2010074"/>
          </a:xfrm>
          <a:prstGeom prst="triangle">
            <a:avLst>
              <a:gd name="adj" fmla="val 0"/>
            </a:avLst>
          </a:prstGeom>
          <a:solidFill>
            <a:srgbClr val="F0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C43050A-B806-48F1-9D2B-77B9FE817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6236" y="660708"/>
            <a:ext cx="5855197" cy="11800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UCity Pro Semibold" pitchFamily="50" charset="0"/>
              </a:defRPr>
            </a:lvl1pPr>
          </a:lstStyle>
          <a:p>
            <a:pPr lvl="0"/>
            <a:r>
              <a:rPr lang="en-GB"/>
              <a:t>Taking the guesswork out of the day-to-day</a:t>
            </a:r>
          </a:p>
        </p:txBody>
      </p:sp>
    </p:spTree>
    <p:extLst>
      <p:ext uri="{BB962C8B-B14F-4D97-AF65-F5344CB8AC3E}">
        <p14:creationId xmlns:p14="http://schemas.microsoft.com/office/powerpoint/2010/main" val="402366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+ Title">
    <p:bg>
      <p:bgPr>
        <a:solidFill>
          <a:srgbClr val="E8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C5F70F-F2B8-4E02-ACA3-FC72618BD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4694" y="6208330"/>
            <a:ext cx="1291429" cy="30267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C968B0-F909-4170-87C6-0A1510AE5EEA}"/>
              </a:ext>
            </a:extLst>
          </p:cNvPr>
          <p:cNvSpPr/>
          <p:nvPr userDrawn="1"/>
        </p:nvSpPr>
        <p:spPr>
          <a:xfrm rot="10800000">
            <a:off x="9981114" y="0"/>
            <a:ext cx="2210887" cy="2010074"/>
          </a:xfrm>
          <a:prstGeom prst="triangle">
            <a:avLst>
              <a:gd name="adj" fmla="val 0"/>
            </a:avLst>
          </a:prstGeom>
          <a:solidFill>
            <a:srgbClr val="F0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C43050A-B806-48F1-9D2B-77B9FE817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6236" y="660708"/>
            <a:ext cx="5855197" cy="11800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UCity Pro Semibold" pitchFamily="50" charset="0"/>
              </a:defRPr>
            </a:lvl1pPr>
          </a:lstStyle>
          <a:p>
            <a:pPr lvl="0"/>
            <a:r>
              <a:rPr lang="en-GB"/>
              <a:t>Taking the guesswork out of the day-to-day</a:t>
            </a:r>
          </a:p>
        </p:txBody>
      </p:sp>
    </p:spTree>
    <p:extLst>
      <p:ext uri="{BB962C8B-B14F-4D97-AF65-F5344CB8AC3E}">
        <p14:creationId xmlns:p14="http://schemas.microsoft.com/office/powerpoint/2010/main" val="402366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+ Title">
    <p:bg>
      <p:bgPr>
        <a:solidFill>
          <a:srgbClr val="E8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C5F70F-F2B8-4E02-ACA3-FC72618BD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4694" y="6208330"/>
            <a:ext cx="1291429" cy="30267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C968B0-F909-4170-87C6-0A1510AE5EEA}"/>
              </a:ext>
            </a:extLst>
          </p:cNvPr>
          <p:cNvSpPr/>
          <p:nvPr userDrawn="1"/>
        </p:nvSpPr>
        <p:spPr>
          <a:xfrm rot="10800000">
            <a:off x="9981114" y="0"/>
            <a:ext cx="2210887" cy="2010074"/>
          </a:xfrm>
          <a:prstGeom prst="triangle">
            <a:avLst>
              <a:gd name="adj" fmla="val 0"/>
            </a:avLst>
          </a:prstGeom>
          <a:solidFill>
            <a:srgbClr val="F0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C43050A-B806-48F1-9D2B-77B9FE817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6236" y="660708"/>
            <a:ext cx="5855197" cy="11800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UCity Pro Semibold" pitchFamily="50" charset="0"/>
              </a:defRPr>
            </a:lvl1pPr>
          </a:lstStyle>
          <a:p>
            <a:pPr lvl="0"/>
            <a:r>
              <a:rPr lang="en-GB"/>
              <a:t>Taking the guesswork out of the day-to-day</a:t>
            </a:r>
          </a:p>
        </p:txBody>
      </p:sp>
    </p:spTree>
    <p:extLst>
      <p:ext uri="{BB962C8B-B14F-4D97-AF65-F5344CB8AC3E}">
        <p14:creationId xmlns:p14="http://schemas.microsoft.com/office/powerpoint/2010/main" val="402366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+ Title">
    <p:bg>
      <p:bgPr>
        <a:solidFill>
          <a:srgbClr val="E8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C5F70F-F2B8-4E02-ACA3-FC72618BD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4694" y="6208330"/>
            <a:ext cx="1291429" cy="30267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C968B0-F909-4170-87C6-0A1510AE5EEA}"/>
              </a:ext>
            </a:extLst>
          </p:cNvPr>
          <p:cNvSpPr/>
          <p:nvPr userDrawn="1"/>
        </p:nvSpPr>
        <p:spPr>
          <a:xfrm rot="10800000">
            <a:off x="9981114" y="0"/>
            <a:ext cx="2210887" cy="2010074"/>
          </a:xfrm>
          <a:prstGeom prst="triangle">
            <a:avLst>
              <a:gd name="adj" fmla="val 0"/>
            </a:avLst>
          </a:prstGeom>
          <a:solidFill>
            <a:srgbClr val="F0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C43050A-B806-48F1-9D2B-77B9FE817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6236" y="660708"/>
            <a:ext cx="5855197" cy="11800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UCity Pro Semibold" pitchFamily="50" charset="0"/>
              </a:defRPr>
            </a:lvl1pPr>
          </a:lstStyle>
          <a:p>
            <a:pPr lvl="0"/>
            <a:r>
              <a:rPr lang="en-GB"/>
              <a:t>Taking the guesswork out of the day-to-day</a:t>
            </a:r>
          </a:p>
        </p:txBody>
      </p:sp>
    </p:spTree>
    <p:extLst>
      <p:ext uri="{BB962C8B-B14F-4D97-AF65-F5344CB8AC3E}">
        <p14:creationId xmlns:p14="http://schemas.microsoft.com/office/powerpoint/2010/main" val="402366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+ Title">
    <p:bg>
      <p:bgPr>
        <a:solidFill>
          <a:srgbClr val="E8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C5F70F-F2B8-4E02-ACA3-FC72618BD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4694" y="6208330"/>
            <a:ext cx="1291429" cy="30267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EC968B0-F909-4170-87C6-0A1510AE5EEA}"/>
              </a:ext>
            </a:extLst>
          </p:cNvPr>
          <p:cNvSpPr/>
          <p:nvPr userDrawn="1"/>
        </p:nvSpPr>
        <p:spPr>
          <a:xfrm rot="10800000">
            <a:off x="9981114" y="0"/>
            <a:ext cx="2210887" cy="2010074"/>
          </a:xfrm>
          <a:prstGeom prst="triangle">
            <a:avLst>
              <a:gd name="adj" fmla="val 0"/>
            </a:avLst>
          </a:prstGeom>
          <a:solidFill>
            <a:srgbClr val="F0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C43050A-B806-48F1-9D2B-77B9FE817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6236" y="660708"/>
            <a:ext cx="5855197" cy="118008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UCity Pro Semibold" pitchFamily="50" charset="0"/>
              </a:defRPr>
            </a:lvl1pPr>
          </a:lstStyle>
          <a:p>
            <a:pPr lvl="0"/>
            <a:r>
              <a:rPr lang="en-GB"/>
              <a:t>Taking the guesswork out of the day-to-day</a:t>
            </a:r>
          </a:p>
        </p:txBody>
      </p:sp>
    </p:spTree>
    <p:extLst>
      <p:ext uri="{BB962C8B-B14F-4D97-AF65-F5344CB8AC3E}">
        <p14:creationId xmlns:p14="http://schemas.microsoft.com/office/powerpoint/2010/main" val="402366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1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8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9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2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4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28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60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52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0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21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48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62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8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010" y="6041364"/>
            <a:ext cx="2069407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7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99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4746568"/>
            <a:ext cx="8463619" cy="129479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7011" y="6041364"/>
            <a:ext cx="1730936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White and yellow flowers">
            <a:extLst>
              <a:ext uri="{FF2B5EF4-FFF2-40B4-BE49-F238E27FC236}">
                <a16:creationId xmlns:a16="http://schemas.microsoft.com/office/drawing/2014/main" id="{C175891C-2532-7B51-45FF-2C16A0C41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0" y="816638"/>
            <a:ext cx="8119187" cy="384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001842"/>
            <a:ext cx="8463619" cy="566738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3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3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BB1CA7-38C3-0A7F-6188-74408F0FB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73" y="5726430"/>
            <a:ext cx="201168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4"/>
            <a:ext cx="203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0164-A4D6-40ED-B225-8DF76C15616F}" type="datetimeFigureOut">
              <a:rPr lang="en-GB" smtClean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687" y="6041364"/>
            <a:ext cx="970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609B26-CA51-414D-A803-92321D2426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C457AE0-06D1-FC27-F901-543E45A21D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05" y="812239"/>
            <a:ext cx="2178904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5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18" r:id="rId9"/>
    <p:sldLayoutId id="2147483765" r:id="rId10"/>
    <p:sldLayoutId id="2147483764" r:id="rId11"/>
    <p:sldLayoutId id="2147483763" r:id="rId12"/>
    <p:sldLayoutId id="2147483762" r:id="rId13"/>
    <p:sldLayoutId id="214748375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EEF8-28C8-4FEB-83B2-29E1E73F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9529" y="1549575"/>
            <a:ext cx="6858000" cy="139451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Tenant Board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9A64AD-A2BD-4748-B1DE-2E0B24C888F4}"/>
              </a:ext>
            </a:extLst>
          </p:cNvPr>
          <p:cNvSpPr txBox="1">
            <a:spLocks/>
          </p:cNvSpPr>
          <p:nvPr/>
        </p:nvSpPr>
        <p:spPr>
          <a:xfrm>
            <a:off x="1999529" y="3306663"/>
            <a:ext cx="6858000" cy="48008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BB03F-8BCB-F3DB-D56E-7AED28B2E620}"/>
              </a:ext>
            </a:extLst>
          </p:cNvPr>
          <p:cNvSpPr txBox="1"/>
          <p:nvPr/>
        </p:nvSpPr>
        <p:spPr>
          <a:xfrm>
            <a:off x="2886416" y="3198168"/>
            <a:ext cx="541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25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June 2025 </a:t>
            </a:r>
          </a:p>
        </p:txBody>
      </p:sp>
    </p:spTree>
    <p:extLst>
      <p:ext uri="{BB962C8B-B14F-4D97-AF65-F5344CB8AC3E}">
        <p14:creationId xmlns:p14="http://schemas.microsoft.com/office/powerpoint/2010/main" val="261404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CBBC8-ED81-54A3-1379-424071790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882A-BE60-57D0-CF0F-6AEED9E74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5" y="1441148"/>
            <a:ext cx="5826719" cy="1646302"/>
          </a:xfrm>
        </p:spPr>
        <p:txBody>
          <a:bodyPr/>
          <a:lstStyle/>
          <a:p>
            <a:r>
              <a:rPr lang="en-GB" sz="4400" dirty="0"/>
              <a:t>What would you like to hear from 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8F628-877D-2790-6A40-CABFD0338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aseline="30000" dirty="0"/>
              <a:t>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08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9E3C-2E89-E1B5-8ED8-46548C2DC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Council Housing Assurance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2A567-4044-3825-BB09-19AD17934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David White </a:t>
            </a:r>
          </a:p>
        </p:txBody>
      </p:sp>
    </p:spTree>
    <p:extLst>
      <p:ext uri="{BB962C8B-B14F-4D97-AF65-F5344CB8AC3E}">
        <p14:creationId xmlns:p14="http://schemas.microsoft.com/office/powerpoint/2010/main" val="52108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D8E">
                <a:alpha val="100000"/>
              </a:srgbClr>
            </a:gs>
            <a:gs pos="50000">
              <a:srgbClr val="549480">
                <a:alpha val="100000"/>
              </a:srgbClr>
            </a:gs>
            <a:gs pos="100000">
              <a:srgbClr val="4C797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4133" y="0"/>
            <a:ext cx="4097867" cy="6858000"/>
            <a:chOff x="0" y="0"/>
            <a:chExt cx="812800" cy="13602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360264"/>
            </a:xfrm>
            <a:custGeom>
              <a:avLst/>
              <a:gdLst/>
              <a:ahLst/>
              <a:cxnLst/>
              <a:rect l="l" t="t" r="r" b="b"/>
              <a:pathLst>
                <a:path w="812800" h="1360264">
                  <a:moveTo>
                    <a:pt x="0" y="0"/>
                  </a:moveTo>
                  <a:lnTo>
                    <a:pt x="812800" y="0"/>
                  </a:lnTo>
                  <a:lnTo>
                    <a:pt x="812800" y="1360264"/>
                  </a:lnTo>
                  <a:lnTo>
                    <a:pt x="0" y="1360264"/>
                  </a:lnTo>
                  <a:close/>
                </a:path>
              </a:pathLst>
            </a:custGeom>
            <a:blipFill>
              <a:blip r:embed="rId2"/>
              <a:stretch>
                <a:fillRect l="-75595" r="-75595"/>
              </a:stretch>
            </a:blipFill>
          </p:spPr>
          <p:txBody>
            <a:bodyPr/>
            <a:lstStyle/>
            <a:p>
              <a:pPr defTabSz="609630"/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AutoShape 4"/>
          <p:cNvSpPr/>
          <p:nvPr/>
        </p:nvSpPr>
        <p:spPr>
          <a:xfrm>
            <a:off x="-39" y="481123"/>
            <a:ext cx="809187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36" y="6370527"/>
            <a:ext cx="809282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1177" y="756983"/>
            <a:ext cx="5659900" cy="87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424"/>
              </a:lnSpc>
              <a:spcBef>
                <a:spcPct val="0"/>
              </a:spcBef>
            </a:pPr>
            <a:r>
              <a:rPr lang="en-US" sz="3805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Quarterly Landlord</a:t>
            </a:r>
          </a:p>
          <a:p>
            <a:pPr defTabSz="609630">
              <a:lnSpc>
                <a:spcPts val="3424"/>
              </a:lnSpc>
              <a:spcBef>
                <a:spcPct val="0"/>
              </a:spcBef>
            </a:pPr>
            <a:r>
              <a:rPr lang="en-US" sz="3805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Performance Reporting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1177" y="2105590"/>
            <a:ext cx="5223933" cy="381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Property Compliance (Big 7+)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Tenant Satisfaction Measures (TSMs)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(Perception and Management)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Stock Condition/Decency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Asset Investment Programme Progress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Evidence of Tenant Voice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Consumer Regulation Assurance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Repair Timeframes against policy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Rent Collection as a % of the Debit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Total Complaints responded to in line with Ombudsman guidelines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Void times (key to key)</a:t>
            </a:r>
          </a:p>
          <a:p>
            <a:pPr marL="410349" lvl="1" indent="-205175" defTabSz="609630">
              <a:lnSpc>
                <a:spcPts val="2280"/>
              </a:lnSpc>
              <a:spcBef>
                <a:spcPct val="0"/>
              </a:spcBef>
              <a:buFont typeface="Arial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Housing enquiry first time resolution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9542869" y="6033458"/>
            <a:ext cx="2649131" cy="824542"/>
          </a:xfrm>
          <a:custGeom>
            <a:avLst/>
            <a:gdLst/>
            <a:ahLst/>
            <a:cxnLst/>
            <a:rect l="l" t="t" r="r" b="b"/>
            <a:pathLst>
              <a:path w="3973697" h="1236813">
                <a:moveTo>
                  <a:pt x="0" y="0"/>
                </a:moveTo>
                <a:lnTo>
                  <a:pt x="3973697" y="0"/>
                </a:lnTo>
                <a:lnTo>
                  <a:pt x="3973697" y="1236813"/>
                </a:lnTo>
                <a:lnTo>
                  <a:pt x="0" y="1236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14499" y="3085917"/>
            <a:ext cx="3468203" cy="1946529"/>
          </a:xfrm>
          <a:custGeom>
            <a:avLst/>
            <a:gdLst/>
            <a:ahLst/>
            <a:cxnLst/>
            <a:rect l="l" t="t" r="r" b="b"/>
            <a:pathLst>
              <a:path w="5202305" h="2919793">
                <a:moveTo>
                  <a:pt x="0" y="0"/>
                </a:moveTo>
                <a:lnTo>
                  <a:pt x="5202304" y="0"/>
                </a:lnTo>
                <a:lnTo>
                  <a:pt x="5202304" y="2919794"/>
                </a:lnTo>
                <a:lnTo>
                  <a:pt x="0" y="291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3" name="Freeform 3"/>
          <p:cNvSpPr/>
          <p:nvPr/>
        </p:nvSpPr>
        <p:spPr>
          <a:xfrm rot="-5400000">
            <a:off x="6053729" y="3085917"/>
            <a:ext cx="3468203" cy="1946529"/>
          </a:xfrm>
          <a:custGeom>
            <a:avLst/>
            <a:gdLst/>
            <a:ahLst/>
            <a:cxnLst/>
            <a:rect l="l" t="t" r="r" b="b"/>
            <a:pathLst>
              <a:path w="5202305" h="2919793">
                <a:moveTo>
                  <a:pt x="0" y="0"/>
                </a:moveTo>
                <a:lnTo>
                  <a:pt x="5202305" y="0"/>
                </a:lnTo>
                <a:lnTo>
                  <a:pt x="5202305" y="2919794"/>
                </a:lnTo>
                <a:lnTo>
                  <a:pt x="0" y="291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4" name="AutoShape 4"/>
          <p:cNvSpPr/>
          <p:nvPr/>
        </p:nvSpPr>
        <p:spPr>
          <a:xfrm>
            <a:off x="2724395" y="5248175"/>
            <a:ext cx="0" cy="969414"/>
          </a:xfrm>
          <a:prstGeom prst="line">
            <a:avLst/>
          </a:prstGeom>
          <a:ln w="28575" cap="flat">
            <a:solidFill>
              <a:srgbClr val="4C79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5" name="AutoShape 5"/>
          <p:cNvSpPr/>
          <p:nvPr/>
        </p:nvSpPr>
        <p:spPr>
          <a:xfrm flipH="1">
            <a:off x="1619050" y="6233464"/>
            <a:ext cx="954395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6" name="AutoShape 6"/>
          <p:cNvSpPr/>
          <p:nvPr/>
        </p:nvSpPr>
        <p:spPr>
          <a:xfrm>
            <a:off x="4877489" y="5248175"/>
            <a:ext cx="0" cy="969414"/>
          </a:xfrm>
          <a:prstGeom prst="line">
            <a:avLst/>
          </a:prstGeom>
          <a:ln w="28575" cap="flat">
            <a:solidFill>
              <a:srgbClr val="74ADD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7" name="AutoShape 7"/>
          <p:cNvSpPr/>
          <p:nvPr/>
        </p:nvSpPr>
        <p:spPr>
          <a:xfrm>
            <a:off x="7128377" y="5248175"/>
            <a:ext cx="0" cy="969414"/>
          </a:xfrm>
          <a:prstGeom prst="line">
            <a:avLst/>
          </a:prstGeom>
          <a:ln w="28575" cap="flat">
            <a:solidFill>
              <a:srgbClr val="B551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8" name="AutoShape 8"/>
          <p:cNvSpPr/>
          <p:nvPr/>
        </p:nvSpPr>
        <p:spPr>
          <a:xfrm>
            <a:off x="9392032" y="5248175"/>
            <a:ext cx="0" cy="969414"/>
          </a:xfrm>
          <a:prstGeom prst="line">
            <a:avLst/>
          </a:prstGeom>
          <a:ln w="28575" cap="flat">
            <a:solidFill>
              <a:srgbClr val="82B2A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 dirty="0"/>
          </a:p>
        </p:txBody>
      </p:sp>
      <p:grpSp>
        <p:nvGrpSpPr>
          <p:cNvPr id="9" name="Group 9"/>
          <p:cNvGrpSpPr/>
          <p:nvPr/>
        </p:nvGrpSpPr>
        <p:grpSpPr>
          <a:xfrm>
            <a:off x="2628957" y="6131677"/>
            <a:ext cx="171824" cy="17182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797F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91577" y="6131677"/>
            <a:ext cx="171824" cy="1718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4ADD2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42465" y="6131677"/>
            <a:ext cx="171824" cy="17182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519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06120" y="6131677"/>
            <a:ext cx="171824" cy="17182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2B2A3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19050" y="2335575"/>
            <a:ext cx="2057400" cy="3457935"/>
            <a:chOff x="0" y="0"/>
            <a:chExt cx="812800" cy="13660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366098"/>
            </a:xfrm>
            <a:custGeom>
              <a:avLst/>
              <a:gdLst/>
              <a:ahLst/>
              <a:cxnLst/>
              <a:rect l="l" t="t" r="r" b="b"/>
              <a:pathLst>
                <a:path w="812800" h="1366098">
                  <a:moveTo>
                    <a:pt x="0" y="0"/>
                  </a:moveTo>
                  <a:lnTo>
                    <a:pt x="812800" y="0"/>
                  </a:lnTo>
                  <a:lnTo>
                    <a:pt x="812800" y="1366098"/>
                  </a:lnTo>
                  <a:lnTo>
                    <a:pt x="0" y="1366098"/>
                  </a:lnTo>
                  <a:close/>
                </a:path>
              </a:pathLst>
            </a:custGeom>
            <a:solidFill>
              <a:srgbClr val="4C797F"/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14137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sp>
        <p:nvSpPr>
          <p:cNvPr id="24" name="Freeform 24"/>
          <p:cNvSpPr/>
          <p:nvPr/>
        </p:nvSpPr>
        <p:spPr>
          <a:xfrm rot="-5400000" flipH="1">
            <a:off x="3795751" y="3124138"/>
            <a:ext cx="3455387" cy="1857271"/>
          </a:xfrm>
          <a:custGeom>
            <a:avLst/>
            <a:gdLst/>
            <a:ahLst/>
            <a:cxnLst/>
            <a:rect l="l" t="t" r="r" b="b"/>
            <a:pathLst>
              <a:path w="5183081" h="2785906">
                <a:moveTo>
                  <a:pt x="5183081" y="0"/>
                </a:moveTo>
                <a:lnTo>
                  <a:pt x="0" y="0"/>
                </a:lnTo>
                <a:lnTo>
                  <a:pt x="0" y="2785906"/>
                </a:lnTo>
                <a:lnTo>
                  <a:pt x="5183081" y="2785906"/>
                </a:lnTo>
                <a:lnTo>
                  <a:pt x="5183081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25" name="Freeform 25"/>
          <p:cNvSpPr/>
          <p:nvPr/>
        </p:nvSpPr>
        <p:spPr>
          <a:xfrm rot="-5400000" flipH="1">
            <a:off x="8234982" y="3124138"/>
            <a:ext cx="3455387" cy="1857271"/>
          </a:xfrm>
          <a:custGeom>
            <a:avLst/>
            <a:gdLst/>
            <a:ahLst/>
            <a:cxnLst/>
            <a:rect l="l" t="t" r="r" b="b"/>
            <a:pathLst>
              <a:path w="5183081" h="2785906">
                <a:moveTo>
                  <a:pt x="5183081" y="0"/>
                </a:moveTo>
                <a:lnTo>
                  <a:pt x="0" y="0"/>
                </a:lnTo>
                <a:lnTo>
                  <a:pt x="0" y="2785906"/>
                </a:lnTo>
                <a:lnTo>
                  <a:pt x="5183081" y="2785906"/>
                </a:lnTo>
                <a:lnTo>
                  <a:pt x="5183081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grpSp>
        <p:nvGrpSpPr>
          <p:cNvPr id="26" name="Group 26"/>
          <p:cNvGrpSpPr/>
          <p:nvPr/>
        </p:nvGrpSpPr>
        <p:grpSpPr>
          <a:xfrm>
            <a:off x="3848789" y="2325080"/>
            <a:ext cx="2057400" cy="3468430"/>
            <a:chOff x="0" y="0"/>
            <a:chExt cx="812800" cy="137024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370244"/>
            </a:xfrm>
            <a:custGeom>
              <a:avLst/>
              <a:gdLst/>
              <a:ahLst/>
              <a:cxnLst/>
              <a:rect l="l" t="t" r="r" b="b"/>
              <a:pathLst>
                <a:path w="812800" h="1370244">
                  <a:moveTo>
                    <a:pt x="0" y="0"/>
                  </a:moveTo>
                  <a:lnTo>
                    <a:pt x="812800" y="0"/>
                  </a:lnTo>
                  <a:lnTo>
                    <a:pt x="812800" y="1370244"/>
                  </a:lnTo>
                  <a:lnTo>
                    <a:pt x="0" y="1370244"/>
                  </a:lnTo>
                  <a:close/>
                </a:path>
              </a:pathLst>
            </a:custGeom>
            <a:solidFill>
              <a:srgbClr val="74ADD2"/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812800" cy="14178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77639" y="2325080"/>
            <a:ext cx="2057400" cy="3468430"/>
            <a:chOff x="0" y="0"/>
            <a:chExt cx="812800" cy="13702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370244"/>
            </a:xfrm>
            <a:custGeom>
              <a:avLst/>
              <a:gdLst/>
              <a:ahLst/>
              <a:cxnLst/>
              <a:rect l="l" t="t" r="r" b="b"/>
              <a:pathLst>
                <a:path w="812800" h="1370244">
                  <a:moveTo>
                    <a:pt x="0" y="0"/>
                  </a:moveTo>
                  <a:lnTo>
                    <a:pt x="812800" y="0"/>
                  </a:lnTo>
                  <a:lnTo>
                    <a:pt x="812800" y="1370244"/>
                  </a:lnTo>
                  <a:lnTo>
                    <a:pt x="0" y="1370244"/>
                  </a:lnTo>
                  <a:close/>
                </a:path>
              </a:pathLst>
            </a:custGeom>
            <a:solidFill>
              <a:srgbClr val="B5519B"/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14178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06489" y="2325080"/>
            <a:ext cx="2057400" cy="3468430"/>
            <a:chOff x="0" y="0"/>
            <a:chExt cx="812800" cy="137024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1370244"/>
            </a:xfrm>
            <a:custGeom>
              <a:avLst/>
              <a:gdLst/>
              <a:ahLst/>
              <a:cxnLst/>
              <a:rect l="l" t="t" r="r" b="b"/>
              <a:pathLst>
                <a:path w="812800" h="1370244">
                  <a:moveTo>
                    <a:pt x="0" y="0"/>
                  </a:moveTo>
                  <a:lnTo>
                    <a:pt x="812800" y="0"/>
                  </a:lnTo>
                  <a:lnTo>
                    <a:pt x="812800" y="1370244"/>
                  </a:lnTo>
                  <a:lnTo>
                    <a:pt x="0" y="1370244"/>
                  </a:lnTo>
                  <a:close/>
                </a:path>
              </a:pathLst>
            </a:custGeom>
            <a:solidFill>
              <a:srgbClr val="82B2A3"/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14178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19050" y="5229213"/>
            <a:ext cx="2057400" cy="564297"/>
            <a:chOff x="0" y="0"/>
            <a:chExt cx="812800" cy="22293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22932"/>
            </a:xfrm>
            <a:custGeom>
              <a:avLst/>
              <a:gdLst/>
              <a:ahLst/>
              <a:cxnLst/>
              <a:rect l="l" t="t" r="r" b="b"/>
              <a:pathLst>
                <a:path w="812800" h="222932">
                  <a:moveTo>
                    <a:pt x="0" y="0"/>
                  </a:moveTo>
                  <a:lnTo>
                    <a:pt x="812800" y="0"/>
                  </a:lnTo>
                  <a:lnTo>
                    <a:pt x="812800" y="222932"/>
                  </a:lnTo>
                  <a:lnTo>
                    <a:pt x="0" y="222932"/>
                  </a:lnTo>
                  <a:close/>
                </a:path>
              </a:pathLst>
            </a:custGeom>
            <a:solidFill>
              <a:srgbClr val="ECF0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2705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848789" y="5229213"/>
            <a:ext cx="2057400" cy="564297"/>
            <a:chOff x="0" y="0"/>
            <a:chExt cx="812800" cy="22293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222932"/>
            </a:xfrm>
            <a:custGeom>
              <a:avLst/>
              <a:gdLst/>
              <a:ahLst/>
              <a:cxnLst/>
              <a:rect l="l" t="t" r="r" b="b"/>
              <a:pathLst>
                <a:path w="812800" h="222932">
                  <a:moveTo>
                    <a:pt x="0" y="0"/>
                  </a:moveTo>
                  <a:lnTo>
                    <a:pt x="812800" y="0"/>
                  </a:lnTo>
                  <a:lnTo>
                    <a:pt x="812800" y="222932"/>
                  </a:lnTo>
                  <a:lnTo>
                    <a:pt x="0" y="222932"/>
                  </a:lnTo>
                  <a:close/>
                </a:path>
              </a:pathLst>
            </a:custGeom>
            <a:solidFill>
              <a:srgbClr val="ECF0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2705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077639" y="5229213"/>
            <a:ext cx="2057400" cy="564297"/>
            <a:chOff x="0" y="0"/>
            <a:chExt cx="812800" cy="22293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222932"/>
            </a:xfrm>
            <a:custGeom>
              <a:avLst/>
              <a:gdLst/>
              <a:ahLst/>
              <a:cxnLst/>
              <a:rect l="l" t="t" r="r" b="b"/>
              <a:pathLst>
                <a:path w="812800" h="222932">
                  <a:moveTo>
                    <a:pt x="0" y="0"/>
                  </a:moveTo>
                  <a:lnTo>
                    <a:pt x="812800" y="0"/>
                  </a:lnTo>
                  <a:lnTo>
                    <a:pt x="812800" y="222932"/>
                  </a:lnTo>
                  <a:lnTo>
                    <a:pt x="0" y="222932"/>
                  </a:lnTo>
                  <a:close/>
                </a:path>
              </a:pathLst>
            </a:custGeom>
            <a:solidFill>
              <a:srgbClr val="ECF0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12800" cy="2705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306489" y="5229213"/>
            <a:ext cx="2057400" cy="564297"/>
            <a:chOff x="0" y="0"/>
            <a:chExt cx="812800" cy="22293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222932"/>
            </a:xfrm>
            <a:custGeom>
              <a:avLst/>
              <a:gdLst/>
              <a:ahLst/>
              <a:cxnLst/>
              <a:rect l="l" t="t" r="r" b="b"/>
              <a:pathLst>
                <a:path w="812800" h="222932">
                  <a:moveTo>
                    <a:pt x="0" y="0"/>
                  </a:moveTo>
                  <a:lnTo>
                    <a:pt x="812800" y="0"/>
                  </a:lnTo>
                  <a:lnTo>
                    <a:pt x="812800" y="222932"/>
                  </a:lnTo>
                  <a:lnTo>
                    <a:pt x="0" y="222932"/>
                  </a:lnTo>
                  <a:close/>
                </a:path>
              </a:pathLst>
            </a:custGeom>
            <a:solidFill>
              <a:srgbClr val="ECF0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2705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sp>
        <p:nvSpPr>
          <p:cNvPr id="47" name="Freeform 47"/>
          <p:cNvSpPr/>
          <p:nvPr/>
        </p:nvSpPr>
        <p:spPr>
          <a:xfrm>
            <a:off x="1619050" y="1463137"/>
            <a:ext cx="1473853" cy="1723886"/>
          </a:xfrm>
          <a:custGeom>
            <a:avLst/>
            <a:gdLst/>
            <a:ahLst/>
            <a:cxnLst/>
            <a:rect l="l" t="t" r="r" b="b"/>
            <a:pathLst>
              <a:path w="2210779" h="2585829">
                <a:moveTo>
                  <a:pt x="0" y="0"/>
                </a:moveTo>
                <a:lnTo>
                  <a:pt x="2210779" y="0"/>
                </a:lnTo>
                <a:lnTo>
                  <a:pt x="2210779" y="2585829"/>
                </a:lnTo>
                <a:lnTo>
                  <a:pt x="0" y="2585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1663"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48" name="Freeform 48"/>
          <p:cNvSpPr/>
          <p:nvPr/>
        </p:nvSpPr>
        <p:spPr>
          <a:xfrm>
            <a:off x="3848789" y="1463137"/>
            <a:ext cx="1473853" cy="1723886"/>
          </a:xfrm>
          <a:custGeom>
            <a:avLst/>
            <a:gdLst/>
            <a:ahLst/>
            <a:cxnLst/>
            <a:rect l="l" t="t" r="r" b="b"/>
            <a:pathLst>
              <a:path w="2210779" h="2585829">
                <a:moveTo>
                  <a:pt x="0" y="0"/>
                </a:moveTo>
                <a:lnTo>
                  <a:pt x="2210779" y="0"/>
                </a:lnTo>
                <a:lnTo>
                  <a:pt x="2210779" y="2585829"/>
                </a:lnTo>
                <a:lnTo>
                  <a:pt x="0" y="2585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1663"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49" name="Freeform 49"/>
          <p:cNvSpPr/>
          <p:nvPr/>
        </p:nvSpPr>
        <p:spPr>
          <a:xfrm>
            <a:off x="6077639" y="1463137"/>
            <a:ext cx="1473853" cy="1723886"/>
          </a:xfrm>
          <a:custGeom>
            <a:avLst/>
            <a:gdLst/>
            <a:ahLst/>
            <a:cxnLst/>
            <a:rect l="l" t="t" r="r" b="b"/>
            <a:pathLst>
              <a:path w="2210779" h="2585829">
                <a:moveTo>
                  <a:pt x="0" y="0"/>
                </a:moveTo>
                <a:lnTo>
                  <a:pt x="2210779" y="0"/>
                </a:lnTo>
                <a:lnTo>
                  <a:pt x="2210779" y="2585829"/>
                </a:lnTo>
                <a:lnTo>
                  <a:pt x="0" y="2585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1663"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50" name="Freeform 50"/>
          <p:cNvSpPr/>
          <p:nvPr/>
        </p:nvSpPr>
        <p:spPr>
          <a:xfrm>
            <a:off x="8306489" y="1463137"/>
            <a:ext cx="1473853" cy="1723886"/>
          </a:xfrm>
          <a:custGeom>
            <a:avLst/>
            <a:gdLst/>
            <a:ahLst/>
            <a:cxnLst/>
            <a:rect l="l" t="t" r="r" b="b"/>
            <a:pathLst>
              <a:path w="2210779" h="2585829">
                <a:moveTo>
                  <a:pt x="0" y="0"/>
                </a:moveTo>
                <a:lnTo>
                  <a:pt x="2210779" y="0"/>
                </a:lnTo>
                <a:lnTo>
                  <a:pt x="2210779" y="2585829"/>
                </a:lnTo>
                <a:lnTo>
                  <a:pt x="0" y="2585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1663"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51" name="Freeform 51"/>
          <p:cNvSpPr/>
          <p:nvPr/>
        </p:nvSpPr>
        <p:spPr>
          <a:xfrm>
            <a:off x="1695695" y="1908542"/>
            <a:ext cx="800053" cy="741049"/>
          </a:xfrm>
          <a:custGeom>
            <a:avLst/>
            <a:gdLst/>
            <a:ahLst/>
            <a:cxnLst/>
            <a:rect l="l" t="t" r="r" b="b"/>
            <a:pathLst>
              <a:path w="1200079" h="1111573">
                <a:moveTo>
                  <a:pt x="0" y="0"/>
                </a:moveTo>
                <a:lnTo>
                  <a:pt x="1200079" y="0"/>
                </a:lnTo>
                <a:lnTo>
                  <a:pt x="1200079" y="1111573"/>
                </a:lnTo>
                <a:lnTo>
                  <a:pt x="0" y="1111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52" name="Freeform 52"/>
          <p:cNvSpPr/>
          <p:nvPr/>
        </p:nvSpPr>
        <p:spPr>
          <a:xfrm>
            <a:off x="3961135" y="1983719"/>
            <a:ext cx="721459" cy="590695"/>
          </a:xfrm>
          <a:custGeom>
            <a:avLst/>
            <a:gdLst/>
            <a:ahLst/>
            <a:cxnLst/>
            <a:rect l="l" t="t" r="r" b="b"/>
            <a:pathLst>
              <a:path w="1082188" h="886042">
                <a:moveTo>
                  <a:pt x="0" y="0"/>
                </a:moveTo>
                <a:lnTo>
                  <a:pt x="1082188" y="0"/>
                </a:lnTo>
                <a:lnTo>
                  <a:pt x="1082188" y="886041"/>
                </a:lnTo>
                <a:lnTo>
                  <a:pt x="0" y="8860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53" name="Freeform 53"/>
          <p:cNvSpPr/>
          <p:nvPr/>
        </p:nvSpPr>
        <p:spPr>
          <a:xfrm>
            <a:off x="6191939" y="1944571"/>
            <a:ext cx="710625" cy="755984"/>
          </a:xfrm>
          <a:custGeom>
            <a:avLst/>
            <a:gdLst/>
            <a:ahLst/>
            <a:cxnLst/>
            <a:rect l="l" t="t" r="r" b="b"/>
            <a:pathLst>
              <a:path w="1065937" h="1133976">
                <a:moveTo>
                  <a:pt x="0" y="0"/>
                </a:moveTo>
                <a:lnTo>
                  <a:pt x="1065937" y="0"/>
                </a:lnTo>
                <a:lnTo>
                  <a:pt x="1065937" y="1133976"/>
                </a:lnTo>
                <a:lnTo>
                  <a:pt x="0" y="1133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54" name="Freeform 54"/>
          <p:cNvSpPr/>
          <p:nvPr/>
        </p:nvSpPr>
        <p:spPr>
          <a:xfrm>
            <a:off x="8388484" y="2045560"/>
            <a:ext cx="971243" cy="416421"/>
          </a:xfrm>
          <a:custGeom>
            <a:avLst/>
            <a:gdLst/>
            <a:ahLst/>
            <a:cxnLst/>
            <a:rect l="l" t="t" r="r" b="b"/>
            <a:pathLst>
              <a:path w="1456865" h="624631">
                <a:moveTo>
                  <a:pt x="0" y="0"/>
                </a:moveTo>
                <a:lnTo>
                  <a:pt x="1456865" y="0"/>
                </a:lnTo>
                <a:lnTo>
                  <a:pt x="1456865" y="624631"/>
                </a:lnTo>
                <a:lnTo>
                  <a:pt x="0" y="6246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55" name="TextBox 55"/>
          <p:cNvSpPr txBox="1"/>
          <p:nvPr/>
        </p:nvSpPr>
        <p:spPr>
          <a:xfrm>
            <a:off x="3991207" y="622300"/>
            <a:ext cx="4209587" cy="115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en-US" sz="33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GOVERNANCE ROUTE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017380" y="3297455"/>
            <a:ext cx="126074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5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Tenant Board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63508" y="3297455"/>
            <a:ext cx="142796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5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SLT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452080" y="3297455"/>
            <a:ext cx="130851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5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Overview &amp; Scrutiny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49542" y="3411755"/>
            <a:ext cx="157129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5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Cabinet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982141" y="3786775"/>
            <a:ext cx="1331219" cy="113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67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Quarterly and raises concerns directs scrutiny into service performance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63508" y="3823002"/>
            <a:ext cx="1501381" cy="1133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261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 Quarterly along with Corporate Performance Report ahead of Cabinet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386480" y="3816651"/>
            <a:ext cx="1483794" cy="119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361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Twice a year to make recommendations before it goes to Cabinet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547789" y="4020125"/>
            <a:ext cx="1647871" cy="90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</a:pPr>
            <a:r>
              <a:rPr lang="en-US" sz="1258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Receives the report from O&amp;S with their recommendations a month later.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989665" y="5229551"/>
            <a:ext cx="146945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4C797F"/>
                </a:solidFill>
                <a:latin typeface="Roboto Bold"/>
                <a:ea typeface="Roboto Bold"/>
                <a:cs typeface="Roboto Bold"/>
                <a:sym typeface="Roboto Bold"/>
              </a:rPr>
              <a:t>August Q1</a:t>
            </a:r>
          </a:p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4C797F"/>
                </a:solidFill>
                <a:latin typeface="Roboto Bold"/>
                <a:ea typeface="Roboto Bold"/>
                <a:cs typeface="Roboto Bold"/>
                <a:sym typeface="Roboto Bold"/>
              </a:rPr>
              <a:t>November Q2</a:t>
            </a:r>
          </a:p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4C797F"/>
                </a:solidFill>
                <a:latin typeface="Roboto Bold"/>
                <a:ea typeface="Roboto Bold"/>
                <a:cs typeface="Roboto Bold"/>
                <a:sym typeface="Roboto Bold"/>
              </a:rPr>
              <a:t>February Q3</a:t>
            </a:r>
          </a:p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4C797F"/>
                </a:solidFill>
                <a:latin typeface="Roboto Bold"/>
                <a:ea typeface="Roboto Bold"/>
                <a:cs typeface="Roboto Bold"/>
                <a:sym typeface="Roboto Bold"/>
              </a:rPr>
              <a:t>April Q4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298841" y="5339912"/>
            <a:ext cx="165907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267" b="1" dirty="0">
                <a:solidFill>
                  <a:srgbClr val="B5519B"/>
                </a:solidFill>
                <a:latin typeface="Roboto Bold"/>
                <a:ea typeface="Roboto Bold"/>
                <a:cs typeface="Roboto Bold"/>
                <a:sym typeface="Roboto Bold"/>
              </a:rPr>
              <a:t>September Q4 &amp; Q1</a:t>
            </a:r>
          </a:p>
          <a:p>
            <a:pPr algn="ctr">
              <a:lnSpc>
                <a:spcPts val="1520"/>
              </a:lnSpc>
            </a:pPr>
            <a:r>
              <a:rPr lang="en-US" sz="1267" b="1" dirty="0">
                <a:solidFill>
                  <a:srgbClr val="B5519B"/>
                </a:solidFill>
                <a:latin typeface="Roboto Bold"/>
                <a:ea typeface="Roboto Bold"/>
                <a:cs typeface="Roboto Bold"/>
                <a:sym typeface="Roboto Bold"/>
              </a:rPr>
              <a:t>March Q2 &amp; Q3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704819" y="5318451"/>
            <a:ext cx="126074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"/>
              </a:lnSpc>
            </a:pPr>
            <a:r>
              <a:rPr lang="en-US" sz="1267" b="1" dirty="0">
                <a:solidFill>
                  <a:srgbClr val="82B2A3"/>
                </a:solidFill>
                <a:latin typeface="Roboto Bold"/>
                <a:ea typeface="Roboto Bold"/>
                <a:cs typeface="Roboto Bold"/>
                <a:sym typeface="Roboto Bold"/>
              </a:rPr>
              <a:t>October Q4 &amp; Q1</a:t>
            </a:r>
          </a:p>
          <a:p>
            <a:pPr algn="ctr">
              <a:lnSpc>
                <a:spcPts val="1520"/>
              </a:lnSpc>
            </a:pPr>
            <a:r>
              <a:rPr lang="en-US" sz="1267" b="1" dirty="0">
                <a:solidFill>
                  <a:srgbClr val="82B2A3"/>
                </a:solidFill>
                <a:latin typeface="Roboto Bold"/>
                <a:ea typeface="Roboto Bold"/>
                <a:cs typeface="Roboto Bold"/>
                <a:sym typeface="Roboto Bold"/>
              </a:rPr>
              <a:t>April Q2 &amp; 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163508" y="5228133"/>
            <a:ext cx="146945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74ADD2"/>
                </a:solidFill>
                <a:latin typeface="Roboto Bold"/>
                <a:ea typeface="Roboto Bold"/>
                <a:cs typeface="Roboto Bold"/>
                <a:sym typeface="Roboto Bold"/>
              </a:rPr>
              <a:t>August Q1</a:t>
            </a:r>
          </a:p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74ADD2"/>
                </a:solidFill>
                <a:latin typeface="Roboto Bold"/>
                <a:ea typeface="Roboto Bold"/>
                <a:cs typeface="Roboto Bold"/>
                <a:sym typeface="Roboto Bold"/>
              </a:rPr>
              <a:t>November Q2</a:t>
            </a:r>
          </a:p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74ADD2"/>
                </a:solidFill>
                <a:latin typeface="Roboto Bold"/>
                <a:ea typeface="Roboto Bold"/>
                <a:cs typeface="Roboto Bold"/>
                <a:sym typeface="Roboto Bold"/>
              </a:rPr>
              <a:t>February Q3</a:t>
            </a:r>
          </a:p>
          <a:p>
            <a:pPr algn="ctr">
              <a:lnSpc>
                <a:spcPts val="1120"/>
              </a:lnSpc>
            </a:pPr>
            <a:r>
              <a:rPr lang="en-US" sz="933" b="1" dirty="0">
                <a:solidFill>
                  <a:srgbClr val="74ADD2"/>
                </a:solidFill>
                <a:latin typeface="Roboto Bold"/>
                <a:ea typeface="Roboto Bold"/>
                <a:cs typeface="Roboto Bold"/>
                <a:sym typeface="Roboto Bold"/>
              </a:rPr>
              <a:t>April Q4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9107EA-8631-709F-E45F-100E757BF283}"/>
              </a:ext>
            </a:extLst>
          </p:cNvPr>
          <p:cNvSpPr txBox="1"/>
          <p:nvPr/>
        </p:nvSpPr>
        <p:spPr>
          <a:xfrm>
            <a:off x="1417320" y="422910"/>
            <a:ext cx="654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Governance Journey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C758-BEE2-13FC-E1FE-2074B8D6D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Tenant Dashboards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998FB-679D-165D-1ADA-8883109AD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Georgia Mecoy</a:t>
            </a:r>
          </a:p>
        </p:txBody>
      </p:sp>
    </p:spTree>
    <p:extLst>
      <p:ext uri="{BB962C8B-B14F-4D97-AF65-F5344CB8AC3E}">
        <p14:creationId xmlns:p14="http://schemas.microsoft.com/office/powerpoint/2010/main" val="56709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F86A-CFAC-2BBA-6ECC-455E201B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D279-0F33-DBA9-18F5-D7B2F70E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307590"/>
            <a:ext cx="8463619" cy="29972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Dashboards to be replaced by Housing Assurance Report</a:t>
            </a:r>
          </a:p>
          <a:p>
            <a:r>
              <a:rPr lang="en-GB" dirty="0"/>
              <a:t>New void information sent from Jan- March</a:t>
            </a:r>
          </a:p>
          <a:p>
            <a:r>
              <a:rPr lang="en-GB" dirty="0"/>
              <a:t>New measure on completing repairs on time- Emergency, Urgent and Routine</a:t>
            </a:r>
          </a:p>
          <a:p>
            <a:r>
              <a:rPr lang="en-GB" dirty="0"/>
              <a:t>Repairs completing more jobs- working through Work in Progress</a:t>
            </a:r>
          </a:p>
          <a:p>
            <a:r>
              <a:rPr lang="en-GB" dirty="0"/>
              <a:t>Complaints response times staying relatively high</a:t>
            </a:r>
          </a:p>
          <a:p>
            <a:r>
              <a:rPr lang="en-GB" dirty="0"/>
              <a:t>Increase of ASB reports</a:t>
            </a:r>
          </a:p>
          <a:p>
            <a:r>
              <a:rPr lang="en-GB" dirty="0"/>
              <a:t>ASB survey not showing reliable satisfaction for ASB as small number of people complete the survey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5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C18D-CAE1-F0A2-0884-0918E60C0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Scrutiny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97A88-B1CC-DE29-73FB-92BBAA87E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Georgia Mecoy </a:t>
            </a:r>
          </a:p>
        </p:txBody>
      </p:sp>
    </p:spTree>
    <p:extLst>
      <p:ext uri="{BB962C8B-B14F-4D97-AF65-F5344CB8AC3E}">
        <p14:creationId xmlns:p14="http://schemas.microsoft.com/office/powerpoint/2010/main" val="322776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C600-5459-3137-43A0-B4BC0FA0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C653-D68B-1379-55AB-4A4B21CC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46240"/>
            <a:ext cx="8463619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August- September</a:t>
            </a:r>
          </a:p>
          <a:p>
            <a:pPr marL="0" indent="0">
              <a:buNone/>
            </a:pPr>
            <a:r>
              <a:rPr lang="en-GB" dirty="0"/>
              <a:t>Customer Services Mystery Shopping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October- February </a:t>
            </a:r>
          </a:p>
          <a:p>
            <a:pPr marL="0" indent="0">
              <a:buNone/>
            </a:pPr>
            <a:r>
              <a:rPr lang="en-GB" dirty="0"/>
              <a:t>Grounds Maintenance: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Low satisfaction score on TSM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Numerous complaints around the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Community action days and Greater places fund used to improve Grounds Maintenance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VOTE NEEDED TO CONTINUE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6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6E9C-9EA1-2174-DA8B-87574EFB9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Garden Consultation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C5208-F92F-7A1F-DE0F-0A788A985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David  White and Liz Perryman</a:t>
            </a:r>
          </a:p>
        </p:txBody>
      </p:sp>
    </p:spTree>
    <p:extLst>
      <p:ext uri="{BB962C8B-B14F-4D97-AF65-F5344CB8AC3E}">
        <p14:creationId xmlns:p14="http://schemas.microsoft.com/office/powerpoint/2010/main" val="37363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DDDA-0A0D-AB7E-BCDD-8CB98995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249A-BE48-C465-C20D-03324E10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668780"/>
            <a:ext cx="8463619" cy="4372583"/>
          </a:xfrm>
        </p:spPr>
        <p:txBody>
          <a:bodyPr/>
          <a:lstStyle/>
          <a:p>
            <a:r>
              <a:rPr lang="en-GB" dirty="0"/>
              <a:t>Public Realm have been cutting front gardens which we thought were communal land</a:t>
            </a:r>
          </a:p>
          <a:p>
            <a:r>
              <a:rPr lang="en-GB" dirty="0"/>
              <a:t>Once this was identified, the housing team was told they needed to do a consultation by April 2025 to inform tenants that the grass cutting will stop.</a:t>
            </a:r>
          </a:p>
          <a:p>
            <a:r>
              <a:rPr lang="en-GB" dirty="0"/>
              <a:t>By April 2025 the consultation had not been completed, however Public Realm were unaware of this and stopped the grass cutting service for these areas</a:t>
            </a:r>
          </a:p>
          <a:p>
            <a:r>
              <a:rPr lang="en-GB" dirty="0"/>
              <a:t>Once they realised a consultation had not been completed, they reinstated the grass cutting with the expectation that a consultation was completed by April 2026. </a:t>
            </a:r>
          </a:p>
          <a:p>
            <a:r>
              <a:rPr lang="en-GB" dirty="0"/>
              <a:t>Tenants from these areas received a letter to say that their grass cut had been stopped, however we have reinstated this for the time being until a consultation takes place.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75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49F3-2932-F2B1-BA63-E611AD42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7E35-58D1-24A3-4C28-847A8054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be voting on the next two scrutiny project- </a:t>
            </a:r>
          </a:p>
          <a:p>
            <a:pPr marL="0" indent="0">
              <a:buNone/>
            </a:pPr>
            <a:r>
              <a:rPr lang="en-GB" dirty="0"/>
              <a:t>Review of the Customer Services phone lines/ messaging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Ground Maintenance in housing communities (HRA Land)</a:t>
            </a:r>
          </a:p>
        </p:txBody>
      </p:sp>
    </p:spTree>
    <p:extLst>
      <p:ext uri="{BB962C8B-B14F-4D97-AF65-F5344CB8AC3E}">
        <p14:creationId xmlns:p14="http://schemas.microsoft.com/office/powerpoint/2010/main" val="86870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0F36-7C79-019E-0AF4-8E1A6D75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to be consulted on for grass cutting before April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7E55-D88B-6503-711E-0424771D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0" y="2891791"/>
            <a:ext cx="8463619" cy="2651760"/>
          </a:xfrm>
        </p:spPr>
        <p:txBody>
          <a:bodyPr>
            <a:normAutofit/>
          </a:bodyPr>
          <a:lstStyle/>
          <a:p>
            <a:r>
              <a:rPr lang="en-GB" sz="2800" dirty="0"/>
              <a:t>Samford Close, Holbrook</a:t>
            </a:r>
          </a:p>
          <a:p>
            <a:r>
              <a:rPr lang="en-GB" sz="2800" dirty="0"/>
              <a:t>Tayler Close, Hadleigh</a:t>
            </a:r>
          </a:p>
          <a:p>
            <a:r>
              <a:rPr lang="en-GB" sz="2800" dirty="0"/>
              <a:t>Stutton Close, Stutton</a:t>
            </a:r>
          </a:p>
          <a:p>
            <a:r>
              <a:rPr lang="en-GB" sz="2800" dirty="0"/>
              <a:t>Jervis Close, Holbrook</a:t>
            </a:r>
          </a:p>
        </p:txBody>
      </p:sp>
    </p:spTree>
    <p:extLst>
      <p:ext uri="{BB962C8B-B14F-4D97-AF65-F5344CB8AC3E}">
        <p14:creationId xmlns:p14="http://schemas.microsoft.com/office/powerpoint/2010/main" val="254216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7703-9C9C-7676-6FED-11B7EB1A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C7A4-AA43-3579-7680-1D5BF1661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Complaints Scrutiny workshops</a:t>
            </a:r>
          </a:p>
          <a:p>
            <a:pPr marL="0" indent="0">
              <a:buNone/>
            </a:pPr>
            <a:r>
              <a:rPr lang="en-GB" sz="2800" dirty="0"/>
              <a:t>14</a:t>
            </a:r>
            <a:r>
              <a:rPr lang="en-GB" sz="2800" baseline="30000" dirty="0"/>
              <a:t>th</a:t>
            </a:r>
            <a:r>
              <a:rPr lang="en-GB" sz="2800" dirty="0"/>
              <a:t> July, 18:00- 20:00, Online</a:t>
            </a:r>
          </a:p>
          <a:p>
            <a:pPr marL="0" indent="0">
              <a:buNone/>
            </a:pPr>
            <a:r>
              <a:rPr lang="en-GB" sz="2800"/>
              <a:t>17</a:t>
            </a:r>
            <a:r>
              <a:rPr lang="en-GB" sz="2800" baseline="30000"/>
              <a:t>th</a:t>
            </a:r>
            <a:r>
              <a:rPr lang="en-GB" sz="2800"/>
              <a:t> July, </a:t>
            </a:r>
            <a:r>
              <a:rPr lang="en-GB" sz="2800" dirty="0"/>
              <a:t>10:00-15:00, Copdock Village Hall</a:t>
            </a:r>
          </a:p>
          <a:p>
            <a:r>
              <a:rPr lang="en-GB" sz="2800" dirty="0"/>
              <a:t>TSM target setting workshop</a:t>
            </a:r>
          </a:p>
          <a:p>
            <a:pPr marL="0" indent="0">
              <a:buNone/>
            </a:pPr>
            <a:r>
              <a:rPr lang="en-GB" sz="2800" dirty="0"/>
              <a:t>8</a:t>
            </a:r>
            <a:r>
              <a:rPr lang="en-GB" sz="2800" baseline="30000" dirty="0"/>
              <a:t>th</a:t>
            </a:r>
            <a:r>
              <a:rPr lang="en-GB" sz="2800" dirty="0"/>
              <a:t> July, 10:00- 12:00, Endeavour House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Thank you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6551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2AC6-B173-614C-B2E6-947393B7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8A39-E5D1-E90D-2CD2-D56D9962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0" y="-239710"/>
            <a:ext cx="8463619" cy="3880773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Declarations of interest (2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Action(s) from last meeting (3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Council Housing Assurance Report (10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Tenant Dashboards (15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 scrutiny project (15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Grass cutting consultation- Liz and David (10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 Other Business (5 mins)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80B2-4748-324C-05BE-38FA739A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1114-CBAF-3E60-DA0B-B64BCE0EC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GM to send:</a:t>
            </a:r>
          </a:p>
          <a:p>
            <a:r>
              <a:rPr lang="en-GB" dirty="0"/>
              <a:t>Consumer standards training link</a:t>
            </a:r>
          </a:p>
          <a:p>
            <a:r>
              <a:rPr lang="en-GB" dirty="0"/>
              <a:t>Tenant Engagement Review</a:t>
            </a:r>
          </a:p>
          <a:p>
            <a:r>
              <a:rPr lang="en-GB" dirty="0"/>
              <a:t>Complaints Slides for feedback </a:t>
            </a:r>
          </a:p>
          <a:p>
            <a:r>
              <a:rPr lang="en-GB" dirty="0"/>
              <a:t>Local Government Reform Consultation</a:t>
            </a:r>
          </a:p>
          <a:p>
            <a:r>
              <a:rPr lang="en-GB" dirty="0"/>
              <a:t>Information on Interview help</a:t>
            </a:r>
          </a:p>
          <a:p>
            <a:endParaRPr lang="en-GB" dirty="0"/>
          </a:p>
          <a:p>
            <a:r>
              <a:rPr lang="en-GB" dirty="0"/>
              <a:t>Board to complete:</a:t>
            </a:r>
          </a:p>
          <a:p>
            <a:r>
              <a:rPr lang="en-GB" dirty="0"/>
              <a:t>Consumer standards training</a:t>
            </a:r>
          </a:p>
          <a:p>
            <a:r>
              <a:rPr lang="en-GB" dirty="0"/>
              <a:t>Review Complaint Themes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8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2B57-9952-CD1C-1FDE-CA4383459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Housing Revenue Account action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0B0FE-7BC7-C084-3FD1-82FE51E1B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Deborah Fenton- Director of Housing</a:t>
            </a:r>
          </a:p>
        </p:txBody>
      </p:sp>
    </p:spTree>
    <p:extLst>
      <p:ext uri="{BB962C8B-B14F-4D97-AF65-F5344CB8AC3E}">
        <p14:creationId xmlns:p14="http://schemas.microsoft.com/office/powerpoint/2010/main" val="304984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HRA Finance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aseline="30000" dirty="0"/>
              <a:t> </a:t>
            </a:r>
            <a:r>
              <a:rPr lang="en-GB" dirty="0"/>
              <a:t> 30</a:t>
            </a:r>
            <a:r>
              <a:rPr lang="en-GB" baseline="30000" dirty="0"/>
              <a:t>th</a:t>
            </a:r>
            <a:r>
              <a:rPr lang="en-GB" dirty="0"/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198690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54807-6427-143D-DB3B-B5192655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E052-2379-A031-B0B2-1CD02E14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1"/>
            <a:ext cx="6347713" cy="779253"/>
          </a:xfrm>
        </p:spPr>
        <p:txBody>
          <a:bodyPr anchor="t">
            <a:normAutofit/>
          </a:bodyPr>
          <a:lstStyle/>
          <a:p>
            <a:r>
              <a:rPr lang="en-US" dirty="0" err="1"/>
              <a:t>Babergh</a:t>
            </a:r>
            <a:r>
              <a:rPr lang="en-US" dirty="0"/>
              <a:t> 2024/25 Outturn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656824-E3EB-65C3-4D5E-CD14B71EA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082" y="1388853"/>
            <a:ext cx="7369648" cy="5281368"/>
          </a:xfrm>
        </p:spPr>
      </p:pic>
    </p:spTree>
    <p:extLst>
      <p:ext uri="{BB962C8B-B14F-4D97-AF65-F5344CB8AC3E}">
        <p14:creationId xmlns:p14="http://schemas.microsoft.com/office/powerpoint/2010/main" val="20597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F2935-4E93-76BA-CCAD-9770642A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E333-FB9B-AB0E-DAD4-F3A18F54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1"/>
            <a:ext cx="6347713" cy="779253"/>
          </a:xfrm>
        </p:spPr>
        <p:txBody>
          <a:bodyPr anchor="t">
            <a:normAutofit/>
          </a:bodyPr>
          <a:lstStyle/>
          <a:p>
            <a:r>
              <a:rPr lang="en-US" dirty="0"/>
              <a:t>Mid Suffolk 2024/25 Outturn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20FD12-56D9-3C2E-9D84-DD0FAB3B2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448" y="1273629"/>
            <a:ext cx="6655738" cy="5211416"/>
          </a:xfrm>
        </p:spPr>
      </p:pic>
    </p:spTree>
    <p:extLst>
      <p:ext uri="{BB962C8B-B14F-4D97-AF65-F5344CB8AC3E}">
        <p14:creationId xmlns:p14="http://schemas.microsoft.com/office/powerpoint/2010/main" val="15116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8D14-C6B9-C8BA-FF09-37ACBA5B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1320800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Important Housing Changes: What Tenants Need to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67568-D97A-48FD-E143-8DEA6C9A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1930400"/>
            <a:ext cx="6981646" cy="452215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Changes to Right to Buy</a:t>
            </a:r>
            <a:endParaRPr lang="en-GB" dirty="0"/>
          </a:p>
          <a:p>
            <a:r>
              <a:rPr lang="en-GB" dirty="0"/>
              <a:t>- Discounts for buying your council home are being reduced.</a:t>
            </a:r>
          </a:p>
          <a:p>
            <a:r>
              <a:rPr lang="en-GB" dirty="0"/>
              <a:t>- Councils can now protect new homes from being sold for longer.</a:t>
            </a:r>
          </a:p>
          <a:p>
            <a:r>
              <a:rPr lang="en-GB" dirty="0"/>
              <a:t>- This might make it harder or more expensive to buy your home.</a:t>
            </a:r>
          </a:p>
          <a:p>
            <a:r>
              <a:rPr lang="en-GB" dirty="0"/>
              <a:t>- But it helps keep more homes available for people who need them.</a:t>
            </a:r>
          </a:p>
          <a:p>
            <a:r>
              <a:rPr lang="en-GB" b="1" dirty="0"/>
              <a:t>Rent Increases: CPI + 1% </a:t>
            </a:r>
            <a:endParaRPr lang="en-GB" dirty="0"/>
          </a:p>
          <a:p>
            <a:r>
              <a:rPr lang="en-GB" dirty="0"/>
              <a:t>- From 2026, rents could continue go up each year by inflation (CPI) plus 1% for 10 years.</a:t>
            </a:r>
          </a:p>
          <a:p>
            <a:r>
              <a:rPr lang="en-GB" dirty="0"/>
              <a:t>- This makes rent increases more predictable.</a:t>
            </a:r>
          </a:p>
          <a:p>
            <a:r>
              <a:rPr lang="en-GB" dirty="0"/>
              <a:t>- However, if inflation is high, your rent could still rise quite a bit each year.</a:t>
            </a:r>
          </a:p>
          <a:p>
            <a:r>
              <a:rPr lang="en-GB" b="1" dirty="0"/>
              <a:t>Rent Convergence</a:t>
            </a:r>
            <a:endParaRPr lang="en-GB" dirty="0"/>
          </a:p>
          <a:p>
            <a:r>
              <a:rPr lang="en-GB" dirty="0"/>
              <a:t>- If your rent is lower than the standard (called 'formula rent'),</a:t>
            </a:r>
          </a:p>
          <a:p>
            <a:r>
              <a:rPr lang="en-GB" dirty="0"/>
              <a:t>- your landlord might increase it by an extra £1 or £2 per week until it catches up.</a:t>
            </a:r>
          </a:p>
          <a:p>
            <a:r>
              <a:rPr lang="en-GB" dirty="0"/>
              <a:t>- This helps make rents fairer across similar homes.</a:t>
            </a:r>
          </a:p>
          <a:p>
            <a:r>
              <a:rPr lang="en-GB" dirty="0"/>
              <a:t>- You might see slightly higher rent increases than others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239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MSDC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49480"/>
      </a:accent1>
      <a:accent2>
        <a:srgbClr val="1A505B"/>
      </a:accent2>
      <a:accent3>
        <a:srgbClr val="A8328A"/>
      </a:accent3>
      <a:accent4>
        <a:srgbClr val="6E91A0"/>
      </a:accent4>
      <a:accent5>
        <a:srgbClr val="F478C2"/>
      </a:accent5>
      <a:accent6>
        <a:srgbClr val="F0D577"/>
      </a:accent6>
      <a:hlink>
        <a:srgbClr val="A8328A"/>
      </a:hlink>
      <a:folHlink>
        <a:srgbClr val="EC1CA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SDC presentation template 1" id="{001D548C-36BF-446F-8B57-C659B3356D56}" vid="{CB71F2ED-F5DA-40E5-AC69-A062A32A7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55DEFE0E25E4D9DBEBAD088AE547A" ma:contentTypeVersion="18" ma:contentTypeDescription="Create a new document." ma:contentTypeScope="" ma:versionID="a333547c83c148917a209cd692cd666d">
  <xsd:schema xmlns:xsd="http://www.w3.org/2001/XMLSchema" xmlns:xs="http://www.w3.org/2001/XMLSchema" xmlns:p="http://schemas.microsoft.com/office/2006/metadata/properties" xmlns:ns2="ecf36257-2e34-4d7c-a4a4-3c1d3b3aae75" xmlns:ns3="75304046-ffad-4f70-9f4b-bbc776f1b690" xmlns:ns4="8fda6ffb-7a84-49cd-abd7-ef1e119bdf78" targetNamespace="http://schemas.microsoft.com/office/2006/metadata/properties" ma:root="true" ma:fieldsID="4097d520f990d0ed642b521bdf001aed" ns2:_="" ns3:_="" ns4:_="">
    <xsd:import namespace="ecf36257-2e34-4d7c-a4a4-3c1d3b3aae75"/>
    <xsd:import namespace="75304046-ffad-4f70-9f4b-bbc776f1b690"/>
    <xsd:import namespace="8fda6ffb-7a84-49cd-abd7-ef1e119bdf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36257-2e34-4d7c-a4a4-3c1d3b3aa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046-ffad-4f70-9f4b-bbc776f1b69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a2148e0-05ee-464d-bfb8-0df88ee6712d}" ma:internalName="TaxCatchAll" ma:showField="CatchAllData" ma:web="8fda6ffb-7a84-49cd-abd7-ef1e119bd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a6ffb-7a84-49cd-abd7-ef1e119bdf7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ecf36257-2e34-4d7c-a4a4-3c1d3b3aae75" xsi:nil="true"/>
    <lcf76f155ced4ddcb4097134ff3c332f xmlns="ecf36257-2e34-4d7c-a4a4-3c1d3b3aae75">
      <Terms xmlns="http://schemas.microsoft.com/office/infopath/2007/PartnerControls"/>
    </lcf76f155ced4ddcb4097134ff3c332f>
    <TaxCatchAll xmlns="75304046-ffad-4f70-9f4b-bbc776f1b6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BBF1AF-DBAC-4127-9D11-48753D04F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f36257-2e34-4d7c-a4a4-3c1d3b3aae75"/>
    <ds:schemaRef ds:uri="75304046-ffad-4f70-9f4b-bbc776f1b690"/>
    <ds:schemaRef ds:uri="8fda6ffb-7a84-49cd-abd7-ef1e119bd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C98FEE-E95C-44FD-B07E-4C4912692EAE}">
  <ds:schemaRefs>
    <ds:schemaRef ds:uri="http://purl.org/dc/terms/"/>
    <ds:schemaRef ds:uri="75304046-ffad-4f70-9f4b-bbc776f1b690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ecf36257-2e34-4d7c-a4a4-3c1d3b3aae75"/>
    <ds:schemaRef ds:uri="http://schemas.microsoft.com/office/infopath/2007/PartnerControls"/>
    <ds:schemaRef ds:uri="8fda6ffb-7a84-49cd-abd7-ef1e119bdf78"/>
  </ds:schemaRefs>
</ds:datastoreItem>
</file>

<file path=customXml/itemProps3.xml><?xml version="1.0" encoding="utf-8"?>
<ds:datastoreItem xmlns:ds="http://schemas.openxmlformats.org/officeDocument/2006/customXml" ds:itemID="{8C6517B9-2391-47C4-AB0E-A5F466D6B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613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Facet</vt:lpstr>
      <vt:lpstr>Office Theme</vt:lpstr>
      <vt:lpstr>Tenant Board</vt:lpstr>
      <vt:lpstr>Declarations of interest</vt:lpstr>
      <vt:lpstr>Agenda</vt:lpstr>
      <vt:lpstr>Actions</vt:lpstr>
      <vt:lpstr>Housing Revenue Account action plan</vt:lpstr>
      <vt:lpstr>HRA Finance Update</vt:lpstr>
      <vt:lpstr>Babergh 2024/25 Outturn</vt:lpstr>
      <vt:lpstr>Mid Suffolk 2024/25 Outturn</vt:lpstr>
      <vt:lpstr>Important Housing Changes: What Tenants Need to Know</vt:lpstr>
      <vt:lpstr>What would you like to hear from us?</vt:lpstr>
      <vt:lpstr>Council Housing Assurance Report</vt:lpstr>
      <vt:lpstr>PowerPoint Presentation</vt:lpstr>
      <vt:lpstr>PowerPoint Presentation</vt:lpstr>
      <vt:lpstr>Tenant Dashboards</vt:lpstr>
      <vt:lpstr>Dashboards</vt:lpstr>
      <vt:lpstr>Next Scrutiny Project</vt:lpstr>
      <vt:lpstr>Possible projects</vt:lpstr>
      <vt:lpstr>Garden Consultation </vt:lpstr>
      <vt:lpstr>History</vt:lpstr>
      <vt:lpstr>Areas to be consulted on for grass cutting before April 2026</vt:lpstr>
      <vt:lpstr>Any Other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Mecoy</dc:creator>
  <cp:lastModifiedBy>Georgia Mecoy</cp:lastModifiedBy>
  <cp:revision>5</cp:revision>
  <dcterms:created xsi:type="dcterms:W3CDTF">2025-06-17T09:42:43Z</dcterms:created>
  <dcterms:modified xsi:type="dcterms:W3CDTF">2025-09-11T14:43:31Z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0x010100EAB55DEFE0E25E4D9DBEBAD088AE547A</vt:lpwstr>
  </property>
  <property fmtid="{D5CDD505-2E9C-101B-9397-08002B2CF9AE}" pid="3" name="MediaServiceImageTags">
    <vt:lpwstr/>
  </property>
</Properties>
</file>